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67"/>
  </p:notesMasterIdLst>
  <p:handoutMasterIdLst>
    <p:handoutMasterId r:id="rId68"/>
  </p:handoutMasterIdLst>
  <p:sldIdLst>
    <p:sldId id="256" r:id="rId2"/>
    <p:sldId id="260" r:id="rId3"/>
    <p:sldId id="261" r:id="rId4"/>
    <p:sldId id="269" r:id="rId5"/>
    <p:sldId id="270" r:id="rId6"/>
    <p:sldId id="271" r:id="rId7"/>
    <p:sldId id="707" r:id="rId8"/>
    <p:sldId id="729" r:id="rId9"/>
    <p:sldId id="410" r:id="rId10"/>
    <p:sldId id="708" r:id="rId11"/>
    <p:sldId id="710" r:id="rId12"/>
    <p:sldId id="717" r:id="rId13"/>
    <p:sldId id="719" r:id="rId14"/>
    <p:sldId id="720" r:id="rId15"/>
    <p:sldId id="263" r:id="rId16"/>
    <p:sldId id="391" r:id="rId17"/>
    <p:sldId id="733" r:id="rId18"/>
    <p:sldId id="732" r:id="rId19"/>
    <p:sldId id="721" r:id="rId20"/>
    <p:sldId id="731" r:id="rId21"/>
    <p:sldId id="730" r:id="rId22"/>
    <p:sldId id="722" r:id="rId23"/>
    <p:sldId id="723" r:id="rId24"/>
    <p:sldId id="724" r:id="rId25"/>
    <p:sldId id="725" r:id="rId26"/>
    <p:sldId id="726" r:id="rId27"/>
    <p:sldId id="727" r:id="rId28"/>
    <p:sldId id="414" r:id="rId29"/>
    <p:sldId id="420" r:id="rId30"/>
    <p:sldId id="706" r:id="rId31"/>
    <p:sldId id="395" r:id="rId32"/>
    <p:sldId id="404" r:id="rId33"/>
    <p:sldId id="405" r:id="rId34"/>
    <p:sldId id="277" r:id="rId35"/>
    <p:sldId id="276" r:id="rId36"/>
    <p:sldId id="388" r:id="rId37"/>
    <p:sldId id="390" r:id="rId38"/>
    <p:sldId id="279" r:id="rId39"/>
    <p:sldId id="392" r:id="rId40"/>
    <p:sldId id="281" r:id="rId41"/>
    <p:sldId id="282" r:id="rId42"/>
    <p:sldId id="283" r:id="rId43"/>
    <p:sldId id="734" r:id="rId44"/>
    <p:sldId id="411" r:id="rId45"/>
    <p:sldId id="284" r:id="rId46"/>
    <p:sldId id="285" r:id="rId47"/>
    <p:sldId id="681" r:id="rId48"/>
    <p:sldId id="298" r:id="rId49"/>
    <p:sldId id="299" r:id="rId50"/>
    <p:sldId id="300" r:id="rId51"/>
    <p:sldId id="301" r:id="rId52"/>
    <p:sldId id="302" r:id="rId53"/>
    <p:sldId id="698" r:id="rId54"/>
    <p:sldId id="303" r:id="rId55"/>
    <p:sldId id="333" r:id="rId56"/>
    <p:sldId id="718" r:id="rId57"/>
    <p:sldId id="709" r:id="rId58"/>
    <p:sldId id="387" r:id="rId59"/>
    <p:sldId id="728" r:id="rId60"/>
    <p:sldId id="380" r:id="rId61"/>
    <p:sldId id="381" r:id="rId62"/>
    <p:sldId id="382" r:id="rId63"/>
    <p:sldId id="383" r:id="rId64"/>
    <p:sldId id="384" r:id="rId65"/>
    <p:sldId id="386" r:id="rId6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B1E"/>
    <a:srgbClr val="7D110C"/>
    <a:srgbClr val="F8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93" autoAdjust="0"/>
    <p:restoredTop sz="86449" autoAdjust="0"/>
  </p:normalViewPr>
  <p:slideViewPr>
    <p:cSldViewPr snapToGrid="0" snapToObjects="1">
      <p:cViewPr varScale="1">
        <p:scale>
          <a:sx n="99" d="100"/>
          <a:sy n="99" d="100"/>
        </p:scale>
        <p:origin x="23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3" d="100"/>
          <a:sy n="83" d="100"/>
        </p:scale>
        <p:origin x="-396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Indiana\Simulated%20BrAC%20Time%20Curv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Simulated Widmark BAC Curve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662292213473317E-2"/>
          <c:y val="3.3401078243597913E-2"/>
          <c:w val="0.86089326334208227"/>
          <c:h val="0.6973792296233241"/>
        </c:manualLayout>
      </c:layout>
      <c:lineChart>
        <c:grouping val="standard"/>
        <c:varyColors val="0"/>
        <c:ser>
          <c:idx val="0"/>
          <c:order val="0"/>
          <c:spPr>
            <a:ln w="28575" cap="rnd">
              <a:solidFill>
                <a:schemeClr val="accent1"/>
              </a:solidFill>
              <a:round/>
            </a:ln>
            <a:effectLst/>
          </c:spPr>
          <c:marker>
            <c:symbol val="none"/>
          </c:marker>
          <c:cat>
            <c:numRef>
              <c:f>Sheet1!$A$2:$A$42</c:f>
              <c:numCache>
                <c:formatCode>General</c:formatCode>
                <c:ptCount val="41"/>
                <c:pt idx="0">
                  <c:v>0</c:v>
                </c:pt>
                <c:pt idx="1">
                  <c:v>0.2</c:v>
                </c:pt>
                <c:pt idx="2">
                  <c:v>0.4</c:v>
                </c:pt>
                <c:pt idx="3">
                  <c:v>0.60000000000000009</c:v>
                </c:pt>
                <c:pt idx="4">
                  <c:v>0.8</c:v>
                </c:pt>
                <c:pt idx="5">
                  <c:v>1</c:v>
                </c:pt>
                <c:pt idx="6">
                  <c:v>1.2000000000000002</c:v>
                </c:pt>
                <c:pt idx="7">
                  <c:v>1.4000000000000001</c:v>
                </c:pt>
                <c:pt idx="8">
                  <c:v>1.6</c:v>
                </c:pt>
                <c:pt idx="9">
                  <c:v>1.8</c:v>
                </c:pt>
                <c:pt idx="10">
                  <c:v>2</c:v>
                </c:pt>
                <c:pt idx="11">
                  <c:v>2.2000000000000002</c:v>
                </c:pt>
                <c:pt idx="12">
                  <c:v>2.4000000000000004</c:v>
                </c:pt>
                <c:pt idx="13">
                  <c:v>2.6</c:v>
                </c:pt>
                <c:pt idx="14">
                  <c:v>2.8000000000000003</c:v>
                </c:pt>
                <c:pt idx="15">
                  <c:v>3</c:v>
                </c:pt>
                <c:pt idx="16">
                  <c:v>3.2</c:v>
                </c:pt>
                <c:pt idx="17">
                  <c:v>3.4000000000000004</c:v>
                </c:pt>
                <c:pt idx="18">
                  <c:v>3.6</c:v>
                </c:pt>
                <c:pt idx="19">
                  <c:v>3.8000000000000003</c:v>
                </c:pt>
                <c:pt idx="20">
                  <c:v>4</c:v>
                </c:pt>
                <c:pt idx="21">
                  <c:v>4.2</c:v>
                </c:pt>
                <c:pt idx="22">
                  <c:v>4.4000000000000004</c:v>
                </c:pt>
                <c:pt idx="23">
                  <c:v>4.5999999999999996</c:v>
                </c:pt>
                <c:pt idx="24">
                  <c:v>4.8000000000000007</c:v>
                </c:pt>
                <c:pt idx="25">
                  <c:v>5</c:v>
                </c:pt>
                <c:pt idx="26">
                  <c:v>5.2</c:v>
                </c:pt>
                <c:pt idx="27">
                  <c:v>5.4</c:v>
                </c:pt>
                <c:pt idx="28">
                  <c:v>5.6</c:v>
                </c:pt>
                <c:pt idx="29">
                  <c:v>5.8000000000000007</c:v>
                </c:pt>
                <c:pt idx="30">
                  <c:v>6</c:v>
                </c:pt>
                <c:pt idx="31">
                  <c:v>6.2</c:v>
                </c:pt>
                <c:pt idx="32">
                  <c:v>6.4</c:v>
                </c:pt>
                <c:pt idx="33">
                  <c:v>6.6</c:v>
                </c:pt>
                <c:pt idx="34">
                  <c:v>6.8000000000000007</c:v>
                </c:pt>
                <c:pt idx="35">
                  <c:v>7</c:v>
                </c:pt>
                <c:pt idx="36">
                  <c:v>7.2</c:v>
                </c:pt>
                <c:pt idx="37">
                  <c:v>7.4</c:v>
                </c:pt>
                <c:pt idx="38">
                  <c:v>7.6</c:v>
                </c:pt>
                <c:pt idx="39">
                  <c:v>7.8000000000000007</c:v>
                </c:pt>
                <c:pt idx="40">
                  <c:v>8</c:v>
                </c:pt>
              </c:numCache>
            </c:numRef>
          </c:cat>
          <c:val>
            <c:numRef>
              <c:f>Sheet1!$B$2:$B$42</c:f>
              <c:numCache>
                <c:formatCode>General</c:formatCode>
                <c:ptCount val="41"/>
                <c:pt idx="0">
                  <c:v>0</c:v>
                </c:pt>
                <c:pt idx="1">
                  <c:v>0.1018208682131697</c:v>
                </c:pt>
                <c:pt idx="2">
                  <c:v>0.13039230700658813</c:v>
                </c:pt>
                <c:pt idx="3">
                  <c:v>0.1369014416329061</c:v>
                </c:pt>
                <c:pt idx="4">
                  <c:v>0.13676553794264698</c:v>
                </c:pt>
                <c:pt idx="5">
                  <c:v>0.13462818717350006</c:v>
                </c:pt>
                <c:pt idx="6">
                  <c:v>0.13188801212874346</c:v>
                </c:pt>
                <c:pt idx="7">
                  <c:v>0.12896626990137319</c:v>
                </c:pt>
                <c:pt idx="8">
                  <c:v>0.12598984068952637</c:v>
                </c:pt>
                <c:pt idx="9">
                  <c:v>0.12299694007448833</c:v>
                </c:pt>
                <c:pt idx="10">
                  <c:v>0.11999907836814699</c:v>
                </c:pt>
                <c:pt idx="11">
                  <c:v>0.11699972240982034</c:v>
                </c:pt>
                <c:pt idx="12">
                  <c:v>0.11399991639144461</c:v>
                </c:pt>
                <c:pt idx="13">
                  <c:v>0.11099997481758703</c:v>
                </c:pt>
                <c:pt idx="14">
                  <c:v>0.10799999241520297</c:v>
                </c:pt>
                <c:pt idx="15">
                  <c:v>0.10499999771550304</c:v>
                </c:pt>
                <c:pt idx="16">
                  <c:v>0.10199999931192273</c:v>
                </c:pt>
                <c:pt idx="17">
                  <c:v>9.8999999792755103E-2</c:v>
                </c:pt>
                <c:pt idx="18">
                  <c:v>9.5999999937579045E-2</c:v>
                </c:pt>
                <c:pt idx="19">
                  <c:v>9.2999999981199177E-2</c:v>
                </c:pt>
                <c:pt idx="20">
                  <c:v>8.9999999994337304E-2</c:v>
                </c:pt>
                <c:pt idx="21">
                  <c:v>8.6999999998294414E-2</c:v>
                </c:pt>
                <c:pt idx="22">
                  <c:v>8.3999999999486291E-2</c:v>
                </c:pt>
                <c:pt idx="23">
                  <c:v>8.0999999999845265E-2</c:v>
                </c:pt>
                <c:pt idx="24">
                  <c:v>7.7999999999953384E-2</c:v>
                </c:pt>
                <c:pt idx="25">
                  <c:v>7.4999999999985953E-2</c:v>
                </c:pt>
                <c:pt idx="26">
                  <c:v>7.1999999999995776E-2</c:v>
                </c:pt>
                <c:pt idx="27">
                  <c:v>6.8999999999998715E-2</c:v>
                </c:pt>
                <c:pt idx="28">
                  <c:v>6.5999999999999615E-2</c:v>
                </c:pt>
                <c:pt idx="29">
                  <c:v>6.2999999999999876E-2</c:v>
                </c:pt>
                <c:pt idx="30">
                  <c:v>5.999999999999997E-2</c:v>
                </c:pt>
                <c:pt idx="31">
                  <c:v>5.6999999999999967E-2</c:v>
                </c:pt>
                <c:pt idx="32">
                  <c:v>5.3999999999999992E-2</c:v>
                </c:pt>
                <c:pt idx="33">
                  <c:v>5.1000000000000004E-2</c:v>
                </c:pt>
                <c:pt idx="34">
                  <c:v>4.7999999999999987E-2</c:v>
                </c:pt>
                <c:pt idx="35">
                  <c:v>4.4999999999999998E-2</c:v>
                </c:pt>
                <c:pt idx="36">
                  <c:v>4.1999999999999996E-2</c:v>
                </c:pt>
                <c:pt idx="37">
                  <c:v>3.8999999999999993E-2</c:v>
                </c:pt>
                <c:pt idx="38">
                  <c:v>3.6000000000000004E-2</c:v>
                </c:pt>
                <c:pt idx="39">
                  <c:v>3.2999999999999988E-2</c:v>
                </c:pt>
                <c:pt idx="40">
                  <c:v>0.03</c:v>
                </c:pt>
              </c:numCache>
            </c:numRef>
          </c:val>
          <c:smooth val="0"/>
          <c:extLst>
            <c:ext xmlns:c16="http://schemas.microsoft.com/office/drawing/2014/chart" uri="{C3380CC4-5D6E-409C-BE32-E72D297353CC}">
              <c16:uniqueId val="{00000000-D6CA-4F3B-BB32-E6D8C84CF5C2}"/>
            </c:ext>
          </c:extLst>
        </c:ser>
        <c:dLbls>
          <c:showLegendKey val="0"/>
          <c:showVal val="0"/>
          <c:showCatName val="0"/>
          <c:showSerName val="0"/>
          <c:showPercent val="0"/>
          <c:showBubbleSize val="0"/>
        </c:dLbls>
        <c:smooth val="0"/>
        <c:axId val="626576575"/>
        <c:axId val="626569503"/>
      </c:lineChart>
      <c:catAx>
        <c:axId val="626576575"/>
        <c:scaling>
          <c:orientation val="minMax"/>
        </c:scaling>
        <c:delete val="0"/>
        <c:axPos val="b"/>
        <c:numFmt formatCode="General" sourceLinked="1"/>
        <c:majorTickMark val="none"/>
        <c:minorTickMark val="none"/>
        <c:tickLblPos val="nextTo"/>
        <c:spPr>
          <a:noFill/>
          <a:ln w="19050" cap="flat" cmpd="sng" algn="ctr">
            <a:solidFill>
              <a:schemeClr val="accent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26569503"/>
        <c:crosses val="autoZero"/>
        <c:auto val="0"/>
        <c:lblAlgn val="ctr"/>
        <c:lblOffset val="100"/>
        <c:tickLblSkip val="5"/>
        <c:tickMarkSkip val="5"/>
        <c:noMultiLvlLbl val="0"/>
      </c:catAx>
      <c:valAx>
        <c:axId val="62656950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19050">
            <a:solidFill>
              <a:schemeClr val="accent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26576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0.09687</cdr:x>
      <cdr:y>0.08123</cdr:y>
    </cdr:from>
    <cdr:to>
      <cdr:x>0.20937</cdr:x>
      <cdr:y>0.13679</cdr:y>
    </cdr:to>
    <cdr:cxnSp macro="">
      <cdr:nvCxnSpPr>
        <cdr:cNvPr id="3" name="Straight Connector 2">
          <a:extLst xmlns:a="http://schemas.openxmlformats.org/drawingml/2006/main">
            <a:ext uri="{FF2B5EF4-FFF2-40B4-BE49-F238E27FC236}">
              <a16:creationId xmlns:a16="http://schemas.microsoft.com/office/drawing/2014/main" id="{54A45BE5-BCD8-41D9-B481-47966028F8BD}"/>
            </a:ext>
          </a:extLst>
        </cdr:cNvPr>
        <cdr:cNvCxnSpPr/>
      </cdr:nvCxnSpPr>
      <cdr:spPr>
        <a:xfrm xmlns:a="http://schemas.openxmlformats.org/drawingml/2006/main">
          <a:off x="607243" y="360224"/>
          <a:ext cx="705196" cy="246400"/>
        </a:xfrm>
        <a:prstGeom xmlns:a="http://schemas.openxmlformats.org/drawingml/2006/main" prst="line">
          <a:avLst/>
        </a:prstGeom>
        <a:ln xmlns:a="http://schemas.openxmlformats.org/drawingml/2006/main" w="285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1026"/>
          <p:cNvSpPr txBox="1">
            <a:spLocks noChangeArrowheads="1"/>
          </p:cNvSpPr>
          <p:nvPr/>
        </p:nvSpPr>
        <p:spPr bwMode="auto">
          <a:xfrm>
            <a:off x="0" y="11529"/>
            <a:ext cx="7010400" cy="459979"/>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l">
              <a:defRPr sz="1200"/>
            </a:lvl1pPr>
          </a:lstStyle>
          <a:p>
            <a:pPr algn="ctr" defTabSz="465831">
              <a:defRPr/>
            </a:pPr>
            <a:r>
              <a:rPr lang="en-US" dirty="0">
                <a:latin typeface="Calibri"/>
                <a:cs typeface="Calibri"/>
              </a:rPr>
              <a:t>Title of Lecture Presentation</a:t>
            </a:r>
          </a:p>
          <a:p>
            <a:pPr algn="ctr" defTabSz="465831">
              <a:defRPr/>
            </a:pPr>
            <a:r>
              <a:rPr lang="en-US" dirty="0">
                <a:latin typeface="Calibri"/>
                <a:cs typeface="Calibri"/>
              </a:rPr>
              <a:t>Faculty Name</a:t>
            </a:r>
          </a:p>
          <a:p>
            <a:pPr algn="ctr" defTabSz="465831">
              <a:defRPr/>
            </a:pPr>
            <a:endParaRPr lang="en-US" dirty="0">
              <a:latin typeface="Calibri"/>
              <a:cs typeface="Calibri"/>
            </a:endParaRPr>
          </a:p>
        </p:txBody>
      </p:sp>
      <p:sp>
        <p:nvSpPr>
          <p:cNvPr id="7" name="Footer Placeholder 3"/>
          <p:cNvSpPr txBox="1">
            <a:spLocks/>
          </p:cNvSpPr>
          <p:nvPr/>
        </p:nvSpPr>
        <p:spPr>
          <a:xfrm>
            <a:off x="1622" y="8669577"/>
            <a:ext cx="7008778" cy="622450"/>
          </a:xfrm>
          <a:prstGeom prst="rect">
            <a:avLst/>
          </a:prstGeom>
        </p:spPr>
        <p:txBody>
          <a:bodyPr vert="horz" lIns="93166" tIns="46583" rIns="93166" bIns="46583" rtlCol="0" anchor="b"/>
          <a:lstStyle>
            <a:lvl1pPr algn="l">
              <a:defRPr sz="1200"/>
            </a:lvl1pPr>
          </a:lstStyle>
          <a:p>
            <a:pPr algn="ctr" defTabSz="465831">
              <a:defRPr/>
            </a:pPr>
            <a:r>
              <a:rPr lang="en-US" sz="900" dirty="0">
                <a:latin typeface="Calibri"/>
                <a:cs typeface="Calibri"/>
              </a:rPr>
              <a:t>Indiana University – Center for Studies of Law in Action</a:t>
            </a:r>
          </a:p>
          <a:p>
            <a:pPr lvl="0" algn="ctr"/>
            <a:r>
              <a:rPr lang="en-US" sz="900" dirty="0">
                <a:cs typeface="Calibri"/>
              </a:rPr>
              <a:t>The Robert F. </a:t>
            </a:r>
            <a:r>
              <a:rPr lang="en-US" sz="900" dirty="0" err="1">
                <a:cs typeface="Calibri"/>
              </a:rPr>
              <a:t>Borkenstein</a:t>
            </a:r>
            <a:r>
              <a:rPr lang="en-US" sz="900" dirty="0">
                <a:cs typeface="Calibri"/>
              </a:rPr>
              <a:t> Course </a:t>
            </a:r>
            <a:r>
              <a:rPr lang="en-US" sz="900" dirty="0">
                <a:latin typeface="Calibri"/>
                <a:cs typeface="Calibri"/>
              </a:rPr>
              <a:t>on Alcohol and Highway Safety: Testing, Research, and Litigation  •  May 22-27, 2016</a:t>
            </a:r>
          </a:p>
          <a:p>
            <a:pPr algn="ctr" defTabSz="465831">
              <a:defRPr/>
            </a:pPr>
            <a:r>
              <a:rPr lang="en-US" sz="900" i="1" dirty="0">
                <a:latin typeface="Calibri"/>
                <a:cs typeface="Calibri"/>
              </a:rPr>
              <a:t>Copyright © 2016 The Trustees of Indiana University</a:t>
            </a:r>
          </a:p>
          <a:p>
            <a:pPr algn="ctr" defTabSz="465831">
              <a:defRPr/>
            </a:pPr>
            <a:fld id="{E44D72FC-9C69-974F-A835-5AED5A4A4186}" type="slidenum">
              <a:rPr lang="en-US" sz="900">
                <a:latin typeface="Calibri"/>
                <a:cs typeface="Calibri"/>
              </a:rPr>
              <a:pPr algn="ctr" defTabSz="465831">
                <a:defRPr/>
              </a:pPr>
              <a:t>‹#›</a:t>
            </a:fld>
            <a:endParaRPr lang="en-US" sz="900" dirty="0">
              <a:latin typeface="Calibri"/>
              <a:cs typeface="Calibri"/>
            </a:endParaRPr>
          </a:p>
        </p:txBody>
      </p:sp>
    </p:spTree>
    <p:extLst>
      <p:ext uri="{BB962C8B-B14F-4D97-AF65-F5344CB8AC3E}">
        <p14:creationId xmlns:p14="http://schemas.microsoft.com/office/powerpoint/2010/main" val="3809458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5BBB1B46-8E53-484D-BB86-633A73C16E05}" type="datetime1">
              <a:rPr lang="en-US" smtClean="0"/>
              <a:pPr/>
              <a:t>3/23/2022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1B29F155-AF8F-FB42-ADE5-FA6EDB65036C}" type="slidenum">
              <a:rPr lang="en-US" smtClean="0"/>
              <a:pPr/>
              <a:t>‹#›</a:t>
            </a:fld>
            <a:endParaRPr lang="en-US"/>
          </a:p>
        </p:txBody>
      </p:sp>
    </p:spTree>
    <p:extLst>
      <p:ext uri="{BB962C8B-B14F-4D97-AF65-F5344CB8AC3E}">
        <p14:creationId xmlns:p14="http://schemas.microsoft.com/office/powerpoint/2010/main" val="32651673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1</a:t>
            </a:fld>
            <a:endParaRPr lang="en-US"/>
          </a:p>
        </p:txBody>
      </p:sp>
    </p:spTree>
    <p:extLst>
      <p:ext uri="{BB962C8B-B14F-4D97-AF65-F5344CB8AC3E}">
        <p14:creationId xmlns:p14="http://schemas.microsoft.com/office/powerpoint/2010/main" val="782858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10</a:t>
            </a:fld>
            <a:endParaRPr lang="en-US"/>
          </a:p>
        </p:txBody>
      </p:sp>
    </p:spTree>
    <p:extLst>
      <p:ext uri="{BB962C8B-B14F-4D97-AF65-F5344CB8AC3E}">
        <p14:creationId xmlns:p14="http://schemas.microsoft.com/office/powerpoint/2010/main" val="304336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15</a:t>
            </a:fld>
            <a:endParaRPr lang="en-US"/>
          </a:p>
        </p:txBody>
      </p:sp>
    </p:spTree>
    <p:extLst>
      <p:ext uri="{BB962C8B-B14F-4D97-AF65-F5344CB8AC3E}">
        <p14:creationId xmlns:p14="http://schemas.microsoft.com/office/powerpoint/2010/main" val="174777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16</a:t>
            </a:fld>
            <a:endParaRPr lang="en-US"/>
          </a:p>
        </p:txBody>
      </p:sp>
    </p:spTree>
    <p:extLst>
      <p:ext uri="{BB962C8B-B14F-4D97-AF65-F5344CB8AC3E}">
        <p14:creationId xmlns:p14="http://schemas.microsoft.com/office/powerpoint/2010/main" val="316020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17</a:t>
            </a:fld>
            <a:endParaRPr lang="en-US"/>
          </a:p>
        </p:txBody>
      </p:sp>
    </p:spTree>
    <p:extLst>
      <p:ext uri="{BB962C8B-B14F-4D97-AF65-F5344CB8AC3E}">
        <p14:creationId xmlns:p14="http://schemas.microsoft.com/office/powerpoint/2010/main" val="254269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19</a:t>
            </a:fld>
            <a:endParaRPr lang="en-US"/>
          </a:p>
        </p:txBody>
      </p:sp>
    </p:spTree>
    <p:extLst>
      <p:ext uri="{BB962C8B-B14F-4D97-AF65-F5344CB8AC3E}">
        <p14:creationId xmlns:p14="http://schemas.microsoft.com/office/powerpoint/2010/main" val="407183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20</a:t>
            </a:fld>
            <a:endParaRPr lang="en-US"/>
          </a:p>
        </p:txBody>
      </p:sp>
    </p:spTree>
    <p:extLst>
      <p:ext uri="{BB962C8B-B14F-4D97-AF65-F5344CB8AC3E}">
        <p14:creationId xmlns:p14="http://schemas.microsoft.com/office/powerpoint/2010/main" val="46494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21</a:t>
            </a:fld>
            <a:endParaRPr lang="en-US"/>
          </a:p>
        </p:txBody>
      </p:sp>
    </p:spTree>
    <p:extLst>
      <p:ext uri="{BB962C8B-B14F-4D97-AF65-F5344CB8AC3E}">
        <p14:creationId xmlns:p14="http://schemas.microsoft.com/office/powerpoint/2010/main" val="411578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22</a:t>
            </a:fld>
            <a:endParaRPr lang="en-US"/>
          </a:p>
        </p:txBody>
      </p:sp>
    </p:spTree>
    <p:extLst>
      <p:ext uri="{BB962C8B-B14F-4D97-AF65-F5344CB8AC3E}">
        <p14:creationId xmlns:p14="http://schemas.microsoft.com/office/powerpoint/2010/main" val="41733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23</a:t>
            </a:fld>
            <a:endParaRPr lang="en-US"/>
          </a:p>
        </p:txBody>
      </p:sp>
    </p:spTree>
    <p:extLst>
      <p:ext uri="{BB962C8B-B14F-4D97-AF65-F5344CB8AC3E}">
        <p14:creationId xmlns:p14="http://schemas.microsoft.com/office/powerpoint/2010/main" val="17887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24</a:t>
            </a:fld>
            <a:endParaRPr lang="en-US"/>
          </a:p>
        </p:txBody>
      </p:sp>
    </p:spTree>
    <p:extLst>
      <p:ext uri="{BB962C8B-B14F-4D97-AF65-F5344CB8AC3E}">
        <p14:creationId xmlns:p14="http://schemas.microsoft.com/office/powerpoint/2010/main" val="145534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a:t>
            </a:fld>
            <a:endParaRPr lang="en-US"/>
          </a:p>
        </p:txBody>
      </p:sp>
    </p:spTree>
    <p:extLst>
      <p:ext uri="{BB962C8B-B14F-4D97-AF65-F5344CB8AC3E}">
        <p14:creationId xmlns:p14="http://schemas.microsoft.com/office/powerpoint/2010/main" val="2110688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25</a:t>
            </a:fld>
            <a:endParaRPr lang="en-US"/>
          </a:p>
        </p:txBody>
      </p:sp>
    </p:spTree>
    <p:extLst>
      <p:ext uri="{BB962C8B-B14F-4D97-AF65-F5344CB8AC3E}">
        <p14:creationId xmlns:p14="http://schemas.microsoft.com/office/powerpoint/2010/main" val="123095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26</a:t>
            </a:fld>
            <a:endParaRPr lang="en-US"/>
          </a:p>
        </p:txBody>
      </p:sp>
    </p:spTree>
    <p:extLst>
      <p:ext uri="{BB962C8B-B14F-4D97-AF65-F5344CB8AC3E}">
        <p14:creationId xmlns:p14="http://schemas.microsoft.com/office/powerpoint/2010/main" val="1582635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27</a:t>
            </a:fld>
            <a:endParaRPr lang="en-US"/>
          </a:p>
        </p:txBody>
      </p:sp>
    </p:spTree>
    <p:extLst>
      <p:ext uri="{BB962C8B-B14F-4D97-AF65-F5344CB8AC3E}">
        <p14:creationId xmlns:p14="http://schemas.microsoft.com/office/powerpoint/2010/main" val="105389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28</a:t>
            </a:fld>
            <a:endParaRPr lang="en-US"/>
          </a:p>
        </p:txBody>
      </p:sp>
    </p:spTree>
    <p:extLst>
      <p:ext uri="{BB962C8B-B14F-4D97-AF65-F5344CB8AC3E}">
        <p14:creationId xmlns:p14="http://schemas.microsoft.com/office/powerpoint/2010/main" val="124159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29</a:t>
            </a:fld>
            <a:endParaRPr lang="en-US"/>
          </a:p>
        </p:txBody>
      </p:sp>
    </p:spTree>
    <p:extLst>
      <p:ext uri="{BB962C8B-B14F-4D97-AF65-F5344CB8AC3E}">
        <p14:creationId xmlns:p14="http://schemas.microsoft.com/office/powerpoint/2010/main" val="130984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30</a:t>
            </a:fld>
            <a:endParaRPr lang="en-US"/>
          </a:p>
        </p:txBody>
      </p:sp>
    </p:spTree>
    <p:extLst>
      <p:ext uri="{BB962C8B-B14F-4D97-AF65-F5344CB8AC3E}">
        <p14:creationId xmlns:p14="http://schemas.microsoft.com/office/powerpoint/2010/main" val="195201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31</a:t>
            </a:fld>
            <a:endParaRPr lang="en-US"/>
          </a:p>
        </p:txBody>
      </p:sp>
    </p:spTree>
    <p:extLst>
      <p:ext uri="{BB962C8B-B14F-4D97-AF65-F5344CB8AC3E}">
        <p14:creationId xmlns:p14="http://schemas.microsoft.com/office/powerpoint/2010/main" val="2286514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32</a:t>
            </a:fld>
            <a:endParaRPr lang="en-US"/>
          </a:p>
        </p:txBody>
      </p:sp>
    </p:spTree>
    <p:extLst>
      <p:ext uri="{BB962C8B-B14F-4D97-AF65-F5344CB8AC3E}">
        <p14:creationId xmlns:p14="http://schemas.microsoft.com/office/powerpoint/2010/main" val="3229975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33</a:t>
            </a:fld>
            <a:endParaRPr lang="en-US"/>
          </a:p>
        </p:txBody>
      </p:sp>
    </p:spTree>
    <p:extLst>
      <p:ext uri="{BB962C8B-B14F-4D97-AF65-F5344CB8AC3E}">
        <p14:creationId xmlns:p14="http://schemas.microsoft.com/office/powerpoint/2010/main" val="289002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34</a:t>
            </a:fld>
            <a:endParaRPr lang="en-US"/>
          </a:p>
        </p:txBody>
      </p:sp>
    </p:spTree>
    <p:extLst>
      <p:ext uri="{BB962C8B-B14F-4D97-AF65-F5344CB8AC3E}">
        <p14:creationId xmlns:p14="http://schemas.microsoft.com/office/powerpoint/2010/main" val="387526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a:t>
            </a:fld>
            <a:endParaRPr lang="en-US"/>
          </a:p>
        </p:txBody>
      </p:sp>
    </p:spTree>
    <p:extLst>
      <p:ext uri="{BB962C8B-B14F-4D97-AF65-F5344CB8AC3E}">
        <p14:creationId xmlns:p14="http://schemas.microsoft.com/office/powerpoint/2010/main" val="1505023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35</a:t>
            </a:fld>
            <a:endParaRPr lang="en-US"/>
          </a:p>
        </p:txBody>
      </p:sp>
    </p:spTree>
    <p:extLst>
      <p:ext uri="{BB962C8B-B14F-4D97-AF65-F5344CB8AC3E}">
        <p14:creationId xmlns:p14="http://schemas.microsoft.com/office/powerpoint/2010/main" val="1954270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36</a:t>
            </a:fld>
            <a:endParaRPr lang="en-US"/>
          </a:p>
        </p:txBody>
      </p:sp>
    </p:spTree>
    <p:extLst>
      <p:ext uri="{BB962C8B-B14F-4D97-AF65-F5344CB8AC3E}">
        <p14:creationId xmlns:p14="http://schemas.microsoft.com/office/powerpoint/2010/main" val="3463050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37</a:t>
            </a:fld>
            <a:endParaRPr lang="en-US"/>
          </a:p>
        </p:txBody>
      </p:sp>
    </p:spTree>
    <p:extLst>
      <p:ext uri="{BB962C8B-B14F-4D97-AF65-F5344CB8AC3E}">
        <p14:creationId xmlns:p14="http://schemas.microsoft.com/office/powerpoint/2010/main" val="2673369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38</a:t>
            </a:fld>
            <a:endParaRPr lang="en-US"/>
          </a:p>
        </p:txBody>
      </p:sp>
    </p:spTree>
    <p:extLst>
      <p:ext uri="{BB962C8B-B14F-4D97-AF65-F5344CB8AC3E}">
        <p14:creationId xmlns:p14="http://schemas.microsoft.com/office/powerpoint/2010/main" val="4242084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39</a:t>
            </a:fld>
            <a:endParaRPr lang="en-US"/>
          </a:p>
        </p:txBody>
      </p:sp>
    </p:spTree>
    <p:extLst>
      <p:ext uri="{BB962C8B-B14F-4D97-AF65-F5344CB8AC3E}">
        <p14:creationId xmlns:p14="http://schemas.microsoft.com/office/powerpoint/2010/main" val="3466655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40</a:t>
            </a:fld>
            <a:endParaRPr lang="en-US"/>
          </a:p>
        </p:txBody>
      </p:sp>
    </p:spTree>
    <p:extLst>
      <p:ext uri="{BB962C8B-B14F-4D97-AF65-F5344CB8AC3E}">
        <p14:creationId xmlns:p14="http://schemas.microsoft.com/office/powerpoint/2010/main" val="1278563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41</a:t>
            </a:fld>
            <a:endParaRPr lang="en-US"/>
          </a:p>
        </p:txBody>
      </p:sp>
    </p:spTree>
    <p:extLst>
      <p:ext uri="{BB962C8B-B14F-4D97-AF65-F5344CB8AC3E}">
        <p14:creationId xmlns:p14="http://schemas.microsoft.com/office/powerpoint/2010/main" val="2610829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42</a:t>
            </a:fld>
            <a:endParaRPr lang="en-US"/>
          </a:p>
        </p:txBody>
      </p:sp>
    </p:spTree>
    <p:extLst>
      <p:ext uri="{BB962C8B-B14F-4D97-AF65-F5344CB8AC3E}">
        <p14:creationId xmlns:p14="http://schemas.microsoft.com/office/powerpoint/2010/main" val="1188829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43</a:t>
            </a:fld>
            <a:endParaRPr lang="en-US"/>
          </a:p>
        </p:txBody>
      </p:sp>
    </p:spTree>
    <p:extLst>
      <p:ext uri="{BB962C8B-B14F-4D97-AF65-F5344CB8AC3E}">
        <p14:creationId xmlns:p14="http://schemas.microsoft.com/office/powerpoint/2010/main" val="3683411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44</a:t>
            </a:fld>
            <a:endParaRPr lang="en-US"/>
          </a:p>
        </p:txBody>
      </p:sp>
    </p:spTree>
    <p:extLst>
      <p:ext uri="{BB962C8B-B14F-4D97-AF65-F5344CB8AC3E}">
        <p14:creationId xmlns:p14="http://schemas.microsoft.com/office/powerpoint/2010/main" val="339669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a:t>
            </a:fld>
            <a:endParaRPr lang="en-US"/>
          </a:p>
        </p:txBody>
      </p:sp>
    </p:spTree>
    <p:extLst>
      <p:ext uri="{BB962C8B-B14F-4D97-AF65-F5344CB8AC3E}">
        <p14:creationId xmlns:p14="http://schemas.microsoft.com/office/powerpoint/2010/main" val="3560679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45</a:t>
            </a:fld>
            <a:endParaRPr lang="en-US"/>
          </a:p>
        </p:txBody>
      </p:sp>
    </p:spTree>
    <p:extLst>
      <p:ext uri="{BB962C8B-B14F-4D97-AF65-F5344CB8AC3E}">
        <p14:creationId xmlns:p14="http://schemas.microsoft.com/office/powerpoint/2010/main" val="1160629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46</a:t>
            </a:fld>
            <a:endParaRPr lang="en-US"/>
          </a:p>
        </p:txBody>
      </p:sp>
    </p:spTree>
    <p:extLst>
      <p:ext uri="{BB962C8B-B14F-4D97-AF65-F5344CB8AC3E}">
        <p14:creationId xmlns:p14="http://schemas.microsoft.com/office/powerpoint/2010/main" val="3937616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47</a:t>
            </a:fld>
            <a:endParaRPr lang="en-US"/>
          </a:p>
        </p:txBody>
      </p:sp>
    </p:spTree>
    <p:extLst>
      <p:ext uri="{BB962C8B-B14F-4D97-AF65-F5344CB8AC3E}">
        <p14:creationId xmlns:p14="http://schemas.microsoft.com/office/powerpoint/2010/main" val="1477381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48</a:t>
            </a:fld>
            <a:endParaRPr lang="en-US"/>
          </a:p>
        </p:txBody>
      </p:sp>
    </p:spTree>
    <p:extLst>
      <p:ext uri="{BB962C8B-B14F-4D97-AF65-F5344CB8AC3E}">
        <p14:creationId xmlns:p14="http://schemas.microsoft.com/office/powerpoint/2010/main" val="3542851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49</a:t>
            </a:fld>
            <a:endParaRPr lang="en-US"/>
          </a:p>
        </p:txBody>
      </p:sp>
    </p:spTree>
    <p:extLst>
      <p:ext uri="{BB962C8B-B14F-4D97-AF65-F5344CB8AC3E}">
        <p14:creationId xmlns:p14="http://schemas.microsoft.com/office/powerpoint/2010/main" val="2980085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50</a:t>
            </a:fld>
            <a:endParaRPr lang="en-US"/>
          </a:p>
        </p:txBody>
      </p:sp>
    </p:spTree>
    <p:extLst>
      <p:ext uri="{BB962C8B-B14F-4D97-AF65-F5344CB8AC3E}">
        <p14:creationId xmlns:p14="http://schemas.microsoft.com/office/powerpoint/2010/main" val="3613228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51</a:t>
            </a:fld>
            <a:endParaRPr lang="en-US"/>
          </a:p>
        </p:txBody>
      </p:sp>
    </p:spTree>
    <p:extLst>
      <p:ext uri="{BB962C8B-B14F-4D97-AF65-F5344CB8AC3E}">
        <p14:creationId xmlns:p14="http://schemas.microsoft.com/office/powerpoint/2010/main" val="1229339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52</a:t>
            </a:fld>
            <a:endParaRPr lang="en-US"/>
          </a:p>
        </p:txBody>
      </p:sp>
    </p:spTree>
    <p:extLst>
      <p:ext uri="{BB962C8B-B14F-4D97-AF65-F5344CB8AC3E}">
        <p14:creationId xmlns:p14="http://schemas.microsoft.com/office/powerpoint/2010/main" val="101243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53</a:t>
            </a:fld>
            <a:endParaRPr lang="en-US"/>
          </a:p>
        </p:txBody>
      </p:sp>
    </p:spTree>
    <p:extLst>
      <p:ext uri="{BB962C8B-B14F-4D97-AF65-F5344CB8AC3E}">
        <p14:creationId xmlns:p14="http://schemas.microsoft.com/office/powerpoint/2010/main" val="3507501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54</a:t>
            </a:fld>
            <a:endParaRPr lang="en-US"/>
          </a:p>
        </p:txBody>
      </p:sp>
    </p:spTree>
    <p:extLst>
      <p:ext uri="{BB962C8B-B14F-4D97-AF65-F5344CB8AC3E}">
        <p14:creationId xmlns:p14="http://schemas.microsoft.com/office/powerpoint/2010/main" val="15497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a:t>
            </a:fld>
            <a:endParaRPr lang="en-US"/>
          </a:p>
        </p:txBody>
      </p:sp>
    </p:spTree>
    <p:extLst>
      <p:ext uri="{BB962C8B-B14F-4D97-AF65-F5344CB8AC3E}">
        <p14:creationId xmlns:p14="http://schemas.microsoft.com/office/powerpoint/2010/main" val="761987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55</a:t>
            </a:fld>
            <a:endParaRPr lang="en-US"/>
          </a:p>
        </p:txBody>
      </p:sp>
    </p:spTree>
    <p:extLst>
      <p:ext uri="{BB962C8B-B14F-4D97-AF65-F5344CB8AC3E}">
        <p14:creationId xmlns:p14="http://schemas.microsoft.com/office/powerpoint/2010/main" val="3255683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57</a:t>
            </a:fld>
            <a:endParaRPr lang="en-US"/>
          </a:p>
        </p:txBody>
      </p:sp>
    </p:spTree>
    <p:extLst>
      <p:ext uri="{BB962C8B-B14F-4D97-AF65-F5344CB8AC3E}">
        <p14:creationId xmlns:p14="http://schemas.microsoft.com/office/powerpoint/2010/main" val="622402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58</a:t>
            </a:fld>
            <a:endParaRPr lang="en-US"/>
          </a:p>
        </p:txBody>
      </p:sp>
    </p:spTree>
    <p:extLst>
      <p:ext uri="{BB962C8B-B14F-4D97-AF65-F5344CB8AC3E}">
        <p14:creationId xmlns:p14="http://schemas.microsoft.com/office/powerpoint/2010/main" val="4293676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59</a:t>
            </a:fld>
            <a:endParaRPr lang="en-US"/>
          </a:p>
        </p:txBody>
      </p:sp>
    </p:spTree>
    <p:extLst>
      <p:ext uri="{BB962C8B-B14F-4D97-AF65-F5344CB8AC3E}">
        <p14:creationId xmlns:p14="http://schemas.microsoft.com/office/powerpoint/2010/main" val="108014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60</a:t>
            </a:fld>
            <a:endParaRPr lang="en-US"/>
          </a:p>
        </p:txBody>
      </p:sp>
    </p:spTree>
    <p:extLst>
      <p:ext uri="{BB962C8B-B14F-4D97-AF65-F5344CB8AC3E}">
        <p14:creationId xmlns:p14="http://schemas.microsoft.com/office/powerpoint/2010/main" val="522221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61</a:t>
            </a:fld>
            <a:endParaRPr lang="en-US"/>
          </a:p>
        </p:txBody>
      </p:sp>
    </p:spTree>
    <p:extLst>
      <p:ext uri="{BB962C8B-B14F-4D97-AF65-F5344CB8AC3E}">
        <p14:creationId xmlns:p14="http://schemas.microsoft.com/office/powerpoint/2010/main" val="4227590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62</a:t>
            </a:fld>
            <a:endParaRPr lang="en-US"/>
          </a:p>
        </p:txBody>
      </p:sp>
    </p:spTree>
    <p:extLst>
      <p:ext uri="{BB962C8B-B14F-4D97-AF65-F5344CB8AC3E}">
        <p14:creationId xmlns:p14="http://schemas.microsoft.com/office/powerpoint/2010/main" val="2732349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63</a:t>
            </a:fld>
            <a:endParaRPr lang="en-US"/>
          </a:p>
        </p:txBody>
      </p:sp>
    </p:spTree>
    <p:extLst>
      <p:ext uri="{BB962C8B-B14F-4D97-AF65-F5344CB8AC3E}">
        <p14:creationId xmlns:p14="http://schemas.microsoft.com/office/powerpoint/2010/main" val="36253635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64</a:t>
            </a:fld>
            <a:endParaRPr lang="en-US"/>
          </a:p>
        </p:txBody>
      </p:sp>
    </p:spTree>
    <p:extLst>
      <p:ext uri="{BB962C8B-B14F-4D97-AF65-F5344CB8AC3E}">
        <p14:creationId xmlns:p14="http://schemas.microsoft.com/office/powerpoint/2010/main" val="2088604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65</a:t>
            </a:fld>
            <a:endParaRPr lang="en-US"/>
          </a:p>
        </p:txBody>
      </p:sp>
    </p:spTree>
    <p:extLst>
      <p:ext uri="{BB962C8B-B14F-4D97-AF65-F5344CB8AC3E}">
        <p14:creationId xmlns:p14="http://schemas.microsoft.com/office/powerpoint/2010/main" val="89796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6</a:t>
            </a:fld>
            <a:endParaRPr lang="en-US"/>
          </a:p>
        </p:txBody>
      </p:sp>
    </p:spTree>
    <p:extLst>
      <p:ext uri="{BB962C8B-B14F-4D97-AF65-F5344CB8AC3E}">
        <p14:creationId xmlns:p14="http://schemas.microsoft.com/office/powerpoint/2010/main" val="65867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7</a:t>
            </a:fld>
            <a:endParaRPr lang="en-US"/>
          </a:p>
        </p:txBody>
      </p:sp>
    </p:spTree>
    <p:extLst>
      <p:ext uri="{BB962C8B-B14F-4D97-AF65-F5344CB8AC3E}">
        <p14:creationId xmlns:p14="http://schemas.microsoft.com/office/powerpoint/2010/main" val="134278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9F155-AF8F-FB42-ADE5-FA6EDB65036C}" type="slidenum">
              <a:rPr lang="en-US" smtClean="0"/>
              <a:pPr/>
              <a:t>8</a:t>
            </a:fld>
            <a:endParaRPr lang="en-US"/>
          </a:p>
        </p:txBody>
      </p:sp>
    </p:spTree>
    <p:extLst>
      <p:ext uri="{BB962C8B-B14F-4D97-AF65-F5344CB8AC3E}">
        <p14:creationId xmlns:p14="http://schemas.microsoft.com/office/powerpoint/2010/main" val="322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29F155-AF8F-FB42-ADE5-FA6EDB65036C}" type="slidenum">
              <a:rPr lang="en-US" smtClean="0"/>
              <a:pPr/>
              <a:t>9</a:t>
            </a:fld>
            <a:endParaRPr lang="en-US"/>
          </a:p>
        </p:txBody>
      </p:sp>
    </p:spTree>
    <p:extLst>
      <p:ext uri="{BB962C8B-B14F-4D97-AF65-F5344CB8AC3E}">
        <p14:creationId xmlns:p14="http://schemas.microsoft.com/office/powerpoint/2010/main" val="16935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219231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14901586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BA6C37-1038-4FC3-834F-2F387C18FBA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80428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42928409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BA6C37-1038-4FC3-834F-2F387C18FBA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7337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813930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10439794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228945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10495604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6B6D-B39E-4D7F-81AE-245B9A987733}"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370553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3387427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4E6B6D-B39E-4D7F-81AE-245B9A987733}"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9754778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4E6B6D-B39E-4D7F-81AE-245B9A987733}"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378292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6B6D-B39E-4D7F-81AE-245B9A987733}"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174432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26707881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6B6D-B39E-4D7F-81AE-245B9A987733}"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BA6C37-1038-4FC3-834F-2F387C18FBA7}" type="slidenum">
              <a:rPr lang="en-US" smtClean="0"/>
              <a:t>‹#›</a:t>
            </a:fld>
            <a:endParaRPr lang="en-US"/>
          </a:p>
        </p:txBody>
      </p:sp>
    </p:spTree>
    <p:extLst>
      <p:ext uri="{BB962C8B-B14F-4D97-AF65-F5344CB8AC3E}">
        <p14:creationId xmlns:p14="http://schemas.microsoft.com/office/powerpoint/2010/main" val="41772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4E6B6D-B39E-4D7F-81AE-245B9A987733}" type="datetimeFigureOut">
              <a:rPr lang="en-US" smtClean="0"/>
              <a:t>3/23/2022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BA6C37-1038-4FC3-834F-2F387C18FBA7}" type="slidenum">
              <a:rPr lang="en-US" smtClean="0"/>
              <a:t>‹#›</a:t>
            </a:fld>
            <a:endParaRPr lang="en-US"/>
          </a:p>
        </p:txBody>
      </p:sp>
    </p:spTree>
    <p:extLst>
      <p:ext uri="{BB962C8B-B14F-4D97-AF65-F5344CB8AC3E}">
        <p14:creationId xmlns:p14="http://schemas.microsoft.com/office/powerpoint/2010/main" val="8342361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1.bin"/><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33.w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5.w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36.w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1.w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2.wmf"/><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3.w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4.w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5.w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6.wmf"/><Relationship Id="rId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46.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0.emf"/><Relationship Id="rId5" Type="http://schemas.openxmlformats.org/officeDocument/2006/relationships/image" Target="../media/image47.wmf"/><Relationship Id="rId10" Type="http://schemas.openxmlformats.org/officeDocument/2006/relationships/image" Target="../media/image49.wmf"/><Relationship Id="rId4" Type="http://schemas.openxmlformats.org/officeDocument/2006/relationships/oleObject" Target="../embeddings/oleObject36.bin"/><Relationship Id="rId9"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51.w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52.wmf"/><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56.png"/><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42.bin"/><Relationship Id="rId5" Type="http://schemas.openxmlformats.org/officeDocument/2006/relationships/image" Target="../media/image53.wmf"/><Relationship Id="rId4" Type="http://schemas.openxmlformats.org/officeDocument/2006/relationships/oleObject" Target="../embeddings/oleObject41.bin"/><Relationship Id="rId9" Type="http://schemas.openxmlformats.org/officeDocument/2006/relationships/image" Target="../media/image55.wmf"/></Relationships>
</file>

<file path=ppt/slides/_rels/slide5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3.emf"/><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2.emf"/><Relationship Id="rId10" Type="http://schemas.openxmlformats.org/officeDocument/2006/relationships/image" Target="../media/image1.png"/><Relationship Id="rId4" Type="http://schemas.openxmlformats.org/officeDocument/2006/relationships/oleObject" Target="../embeddings/oleObject1.bin"/><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9990" y="1397000"/>
            <a:ext cx="852028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sz="3600" b="1" i="1" dirty="0">
                <a:solidFill>
                  <a:srgbClr val="730000"/>
                </a:solidFill>
                <a:latin typeface="Arial" panose="020B0604020202020204" pitchFamily="34" charset="0"/>
              </a:rPr>
              <a:t>Computing Measurement Uncertainty </a:t>
            </a:r>
          </a:p>
          <a:p>
            <a:pPr algn="ctr" eaLnBrk="1" hangingPunct="1">
              <a:spcBef>
                <a:spcPct val="0"/>
              </a:spcBef>
              <a:buClrTx/>
              <a:buFontTx/>
              <a:buNone/>
            </a:pPr>
            <a:r>
              <a:rPr lang="en-US" altLang="en-US" sz="3600" b="1" i="1" dirty="0">
                <a:solidFill>
                  <a:srgbClr val="730000"/>
                </a:solidFill>
                <a:latin typeface="Arial" panose="020B0604020202020204" pitchFamily="34" charset="0"/>
              </a:rPr>
              <a:t>In Forensic Breath Alcohol Analysis</a:t>
            </a:r>
          </a:p>
          <a:p>
            <a:pPr algn="ctr" eaLnBrk="1" hangingPunct="1">
              <a:spcBef>
                <a:spcPct val="0"/>
              </a:spcBef>
              <a:buClrTx/>
              <a:buFontTx/>
              <a:buNone/>
            </a:pPr>
            <a:endParaRPr lang="en-US" altLang="en-US" sz="3600" b="1" i="1" dirty="0">
              <a:solidFill>
                <a:srgbClr val="730000"/>
              </a:solidFill>
              <a:latin typeface="Arial" panose="020B0604020202020204" pitchFamily="34" charset="0"/>
            </a:endParaRPr>
          </a:p>
          <a:p>
            <a:pPr algn="ctr" eaLnBrk="1" hangingPunct="1">
              <a:spcBef>
                <a:spcPct val="0"/>
              </a:spcBef>
              <a:buClrTx/>
              <a:buFontTx/>
              <a:buNone/>
            </a:pPr>
            <a:endParaRPr lang="en-US" altLang="en-US" sz="2400" b="1" i="1" dirty="0">
              <a:solidFill>
                <a:srgbClr val="730000"/>
              </a:solidFill>
              <a:latin typeface="Arial" panose="020B0604020202020204" pitchFamily="34" charset="0"/>
            </a:endParaRPr>
          </a:p>
        </p:txBody>
      </p:sp>
      <p:sp>
        <p:nvSpPr>
          <p:cNvPr id="5" name="Text Box 3"/>
          <p:cNvSpPr txBox="1">
            <a:spLocks noChangeArrowheads="1"/>
          </p:cNvSpPr>
          <p:nvPr/>
        </p:nvSpPr>
        <p:spPr bwMode="auto">
          <a:xfrm>
            <a:off x="3479800" y="4216400"/>
            <a:ext cx="484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sz="2400" b="1">
                <a:solidFill>
                  <a:srgbClr val="0070C0"/>
                </a:solidFill>
                <a:latin typeface="Arial" panose="020B0604020202020204" pitchFamily="34" charset="0"/>
              </a:rPr>
              <a:t>Rod G. Gullberg  MS, PStat</a:t>
            </a:r>
          </a:p>
          <a:p>
            <a:pPr algn="ctr" eaLnBrk="1" hangingPunct="1">
              <a:spcBef>
                <a:spcPct val="0"/>
              </a:spcBef>
              <a:buClrTx/>
              <a:buFontTx/>
              <a:buNone/>
            </a:pPr>
            <a:r>
              <a:rPr lang="en-US" altLang="en-US" sz="2400" b="1">
                <a:solidFill>
                  <a:srgbClr val="0070C0"/>
                </a:solidFill>
                <a:latin typeface="Arial" panose="020B0604020202020204" pitchFamily="34" charset="0"/>
              </a:rPr>
              <a:t>Clearview Statistical Consulting</a:t>
            </a:r>
          </a:p>
          <a:p>
            <a:pPr algn="ctr" eaLnBrk="1" hangingPunct="1">
              <a:spcBef>
                <a:spcPct val="0"/>
              </a:spcBef>
              <a:buClrTx/>
              <a:buFontTx/>
              <a:buNone/>
            </a:pPr>
            <a:r>
              <a:rPr lang="en-US" altLang="en-US" sz="2400" b="1">
                <a:solidFill>
                  <a:srgbClr val="0070C0"/>
                </a:solidFill>
                <a:latin typeface="Arial" panose="020B0604020202020204" pitchFamily="34" charset="0"/>
              </a:rPr>
              <a:t>Seattle, WA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17700" y="914400"/>
            <a:ext cx="7944804"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800" b="1" i="1" dirty="0">
                <a:solidFill>
                  <a:srgbClr val="000099"/>
                </a:solidFill>
                <a:latin typeface="Arial" panose="020B0604020202020204" pitchFamily="34" charset="0"/>
              </a:rPr>
              <a:t>Measurements possess uncertainty due to:</a:t>
            </a:r>
          </a:p>
          <a:p>
            <a:pPr eaLnBrk="1" hangingPunct="1">
              <a:spcBef>
                <a:spcPct val="0"/>
              </a:spcBef>
              <a:buClrTx/>
              <a:buFontTx/>
              <a:buNone/>
            </a:pPr>
            <a:endParaRPr lang="en-US" altLang="en-US" sz="2800" b="1" i="1" dirty="0">
              <a:latin typeface="Arial" panose="020B0604020202020204" pitchFamily="34" charset="0"/>
            </a:endParaRPr>
          </a:p>
          <a:p>
            <a:pPr eaLnBrk="1" hangingPunct="1">
              <a:spcBef>
                <a:spcPct val="0"/>
              </a:spcBef>
              <a:buClrTx/>
              <a:buFontTx/>
              <a:buChar char="•"/>
            </a:pPr>
            <a:r>
              <a:rPr lang="en-US" altLang="en-US" sz="2400" b="1" dirty="0">
                <a:latin typeface="Arial" panose="020B0604020202020204" pitchFamily="34" charset="0"/>
              </a:rPr>
              <a:t>  Limits in analytical technology</a:t>
            </a:r>
          </a:p>
          <a:p>
            <a:pPr eaLnBrk="1" hangingPunct="1">
              <a:spcBef>
                <a:spcPct val="0"/>
              </a:spcBef>
              <a:buClrTx/>
              <a:buFontTx/>
              <a:buChar char="•"/>
            </a:pPr>
            <a:r>
              <a:rPr lang="en-US" altLang="en-US" sz="2400" b="1" dirty="0">
                <a:latin typeface="Arial" panose="020B0604020202020204" pitchFamily="34" charset="0"/>
              </a:rPr>
              <a:t>  Calibration/bias</a:t>
            </a:r>
          </a:p>
          <a:p>
            <a:pPr eaLnBrk="1" hangingPunct="1">
              <a:spcBef>
                <a:spcPct val="0"/>
              </a:spcBef>
              <a:buClrTx/>
              <a:buFontTx/>
              <a:buChar char="•"/>
            </a:pPr>
            <a:r>
              <a:rPr lang="en-US" altLang="en-US" sz="2400" b="1" dirty="0">
                <a:latin typeface="Arial" panose="020B0604020202020204" pitchFamily="34" charset="0"/>
              </a:rPr>
              <a:t>  Electronic components</a:t>
            </a:r>
          </a:p>
          <a:p>
            <a:pPr eaLnBrk="1" hangingPunct="1">
              <a:spcBef>
                <a:spcPct val="0"/>
              </a:spcBef>
              <a:buClrTx/>
              <a:buFontTx/>
              <a:buChar char="•"/>
            </a:pPr>
            <a:r>
              <a:rPr lang="en-US" altLang="en-US" sz="2400" b="1" dirty="0">
                <a:latin typeface="Arial" panose="020B0604020202020204" pitchFamily="34" charset="0"/>
              </a:rPr>
              <a:t>  Software</a:t>
            </a:r>
          </a:p>
          <a:p>
            <a:pPr eaLnBrk="1" hangingPunct="1">
              <a:spcBef>
                <a:spcPct val="0"/>
              </a:spcBef>
              <a:buClrTx/>
              <a:buFontTx/>
              <a:buChar char="•"/>
            </a:pPr>
            <a:r>
              <a:rPr lang="en-US" altLang="en-US" sz="2400" b="1" dirty="0">
                <a:latin typeface="Arial" panose="020B0604020202020204" pitchFamily="34" charset="0"/>
              </a:rPr>
              <a:t>  Random variation</a:t>
            </a:r>
          </a:p>
          <a:p>
            <a:pPr eaLnBrk="1" hangingPunct="1">
              <a:spcBef>
                <a:spcPct val="0"/>
              </a:spcBef>
              <a:buClrTx/>
              <a:buFontTx/>
              <a:buChar char="•"/>
            </a:pPr>
            <a:r>
              <a:rPr lang="en-US" altLang="en-US" sz="2400" b="1" dirty="0">
                <a:latin typeface="Arial" panose="020B0604020202020204" pitchFamily="34" charset="0"/>
              </a:rPr>
              <a:t>  Variation in the sample source</a:t>
            </a:r>
          </a:p>
          <a:p>
            <a:pPr eaLnBrk="1" hangingPunct="1">
              <a:spcBef>
                <a:spcPct val="0"/>
              </a:spcBef>
              <a:buClrTx/>
              <a:buFontTx/>
              <a:buChar char="•"/>
            </a:pPr>
            <a:r>
              <a:rPr lang="en-US" altLang="en-US" sz="2400" b="1" dirty="0">
                <a:latin typeface="Arial" panose="020B0604020202020204" pitchFamily="34" charset="0"/>
              </a:rPr>
              <a:t>  Limits in scale resolution</a:t>
            </a:r>
          </a:p>
          <a:p>
            <a:pPr eaLnBrk="1" hangingPunct="1">
              <a:spcBef>
                <a:spcPct val="0"/>
              </a:spcBef>
              <a:buClrTx/>
              <a:buFontTx/>
              <a:buChar char="•"/>
            </a:pPr>
            <a:r>
              <a:rPr lang="en-US" altLang="en-US" sz="2400" b="1" dirty="0">
                <a:latin typeface="Arial" panose="020B0604020202020204" pitchFamily="34" charset="0"/>
              </a:rPr>
              <a:t>  Procedural variability</a:t>
            </a:r>
          </a:p>
          <a:p>
            <a:pPr eaLnBrk="1" hangingPunct="1">
              <a:spcBef>
                <a:spcPct val="0"/>
              </a:spcBef>
              <a:buClrTx/>
              <a:buFontTx/>
              <a:buChar char="•"/>
            </a:pPr>
            <a:r>
              <a:rPr lang="en-US" altLang="en-US" sz="2400" b="1" dirty="0">
                <a:latin typeface="Arial" panose="020B0604020202020204" pitchFamily="34" charset="0"/>
              </a:rPr>
              <a:t>  Unclear definition of the measurand (breath, blood)</a:t>
            </a:r>
          </a:p>
          <a:p>
            <a:pPr eaLnBrk="1" hangingPunct="1">
              <a:spcBef>
                <a:spcPct val="0"/>
              </a:spcBef>
              <a:buClrTx/>
              <a:buFontTx/>
              <a:buChar char="•"/>
            </a:pPr>
            <a:r>
              <a:rPr lang="en-US" altLang="en-US" sz="2400" b="1" dirty="0">
                <a:latin typeface="Arial" panose="020B0604020202020204" pitchFamily="34" charset="0"/>
              </a:rPr>
              <a:t>  Form of the function relating Z to </a:t>
            </a:r>
            <a:r>
              <a:rPr lang="en-US" altLang="en-US" sz="2400" b="1" dirty="0" err="1">
                <a:latin typeface="Arial" panose="020B0604020202020204" pitchFamily="34" charset="0"/>
              </a:rPr>
              <a:t>x,y,w</a:t>
            </a:r>
            <a:r>
              <a:rPr lang="en-US" altLang="en-US" sz="2400" b="1" dirty="0">
                <a:latin typeface="Arial" panose="020B0604020202020204" pitchFamily="34" charset="0"/>
              </a:rPr>
              <a:t>,…</a:t>
            </a:r>
          </a:p>
        </p:txBody>
      </p:sp>
      <p:sp>
        <p:nvSpPr>
          <p:cNvPr id="3" name="Text Box 3"/>
          <p:cNvSpPr txBox="1">
            <a:spLocks noChangeArrowheads="1"/>
          </p:cNvSpPr>
          <p:nvPr/>
        </p:nvSpPr>
        <p:spPr bwMode="auto">
          <a:xfrm>
            <a:off x="5503256" y="5579531"/>
            <a:ext cx="343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400" b="1">
                <a:latin typeface="Arial" panose="020B0604020202020204" pitchFamily="34" charset="0"/>
              </a:rPr>
              <a:t>0.094 g/210L  </a:t>
            </a:r>
            <a:r>
              <a:rPr lang="en-US" altLang="en-US" sz="2400" b="1">
                <a:latin typeface="Arial" panose="020B0604020202020204" pitchFamily="34" charset="0"/>
                <a:cs typeface="Arial" panose="020B0604020202020204" pitchFamily="34" charset="0"/>
              </a:rPr>
              <a:t>±  0.0042</a:t>
            </a:r>
          </a:p>
        </p:txBody>
      </p:sp>
      <p:sp>
        <p:nvSpPr>
          <p:cNvPr id="4" name="Line 4"/>
          <p:cNvSpPr>
            <a:spLocks noChangeShapeType="1"/>
          </p:cNvSpPr>
          <p:nvPr/>
        </p:nvSpPr>
        <p:spPr bwMode="auto">
          <a:xfrm flipV="1">
            <a:off x="6281881" y="5985640"/>
            <a:ext cx="0" cy="45720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5" name="Text Box 5"/>
          <p:cNvSpPr txBox="1">
            <a:spLocks noChangeArrowheads="1"/>
          </p:cNvSpPr>
          <p:nvPr/>
        </p:nvSpPr>
        <p:spPr bwMode="auto">
          <a:xfrm>
            <a:off x="7193944" y="6172200"/>
            <a:ext cx="348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latin typeface="Arial" panose="020B0604020202020204" pitchFamily="34" charset="0"/>
              </a:rPr>
              <a:t>Uncertain but meaningful digit</a:t>
            </a:r>
          </a:p>
        </p:txBody>
      </p:sp>
    </p:spTree>
    <p:extLst>
      <p:ext uri="{BB962C8B-B14F-4D97-AF65-F5344CB8AC3E}">
        <p14:creationId xmlns:p14="http://schemas.microsoft.com/office/powerpoint/2010/main" val="257324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04D71A28-8B2A-4C8F-B597-B58C9D682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96400" cy="693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5D668-F0ED-4499-BE5F-27C5C3290530}"/>
              </a:ext>
            </a:extLst>
          </p:cNvPr>
          <p:cNvPicPr>
            <a:picLocks noChangeAspect="1" noChangeArrowheads="1"/>
          </p:cNvPicPr>
          <p:nvPr/>
        </p:nvPicPr>
        <p:blipFill>
          <a:blip r:embed="rId2" cstate="print"/>
          <a:srcRect/>
          <a:stretch>
            <a:fillRect/>
          </a:stretch>
        </p:blipFill>
        <p:spPr bwMode="auto">
          <a:xfrm>
            <a:off x="2290293" y="1149162"/>
            <a:ext cx="7611413" cy="5708838"/>
          </a:xfrm>
          <a:prstGeom prst="rect">
            <a:avLst/>
          </a:prstGeom>
          <a:noFill/>
          <a:ln w="9525">
            <a:noFill/>
            <a:miter lim="800000"/>
            <a:headEnd/>
            <a:tailEnd/>
          </a:ln>
        </p:spPr>
      </p:pic>
      <p:sp>
        <p:nvSpPr>
          <p:cNvPr id="4" name="TextBox 3">
            <a:extLst>
              <a:ext uri="{FF2B5EF4-FFF2-40B4-BE49-F238E27FC236}">
                <a16:creationId xmlns:a16="http://schemas.microsoft.com/office/drawing/2014/main" id="{FDAEC8B0-7DEE-490B-99C7-25760A82B0D8}"/>
              </a:ext>
            </a:extLst>
          </p:cNvPr>
          <p:cNvSpPr txBox="1"/>
          <p:nvPr/>
        </p:nvSpPr>
        <p:spPr>
          <a:xfrm>
            <a:off x="2607903" y="687497"/>
            <a:ext cx="6435017" cy="461665"/>
          </a:xfrm>
          <a:prstGeom prst="rect">
            <a:avLst/>
          </a:prstGeom>
          <a:noFill/>
        </p:spPr>
        <p:txBody>
          <a:bodyPr wrap="square" rtlCol="0">
            <a:spAutoFit/>
          </a:bodyPr>
          <a:lstStyle/>
          <a:p>
            <a:r>
              <a:rPr lang="en-US" sz="2400" b="1" dirty="0"/>
              <a:t>Drager 9510 Breath Alcohol Test Instrument</a:t>
            </a:r>
          </a:p>
        </p:txBody>
      </p:sp>
    </p:spTree>
    <p:extLst>
      <p:ext uri="{BB962C8B-B14F-4D97-AF65-F5344CB8AC3E}">
        <p14:creationId xmlns:p14="http://schemas.microsoft.com/office/powerpoint/2010/main" val="152024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lco-Sensor III Breath Alcohol Tester | Intoximeters">
            <a:extLst>
              <a:ext uri="{FF2B5EF4-FFF2-40B4-BE49-F238E27FC236}">
                <a16:creationId xmlns:a16="http://schemas.microsoft.com/office/drawing/2014/main" id="{1F4AD3F0-D46A-4A74-93B8-379645A01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67" y="20320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9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coSim Wet Bath Simulator - SGBreathalyzers">
            <a:extLst>
              <a:ext uri="{FF2B5EF4-FFF2-40B4-BE49-F238E27FC236}">
                <a16:creationId xmlns:a16="http://schemas.microsoft.com/office/drawing/2014/main" id="{D6A24A05-2A58-40FD-B9FE-C5E20BB0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822" y="1430865"/>
            <a:ext cx="6897511" cy="5173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826C73-FEE2-42CE-8A45-1EC9A43265E9}"/>
              </a:ext>
            </a:extLst>
          </p:cNvPr>
          <p:cNvSpPr txBox="1"/>
          <p:nvPr/>
        </p:nvSpPr>
        <p:spPr>
          <a:xfrm>
            <a:off x="3488843" y="774412"/>
            <a:ext cx="5214313" cy="584775"/>
          </a:xfrm>
          <a:prstGeom prst="rect">
            <a:avLst/>
          </a:prstGeom>
          <a:noFill/>
        </p:spPr>
        <p:txBody>
          <a:bodyPr wrap="none" rtlCol="0">
            <a:spAutoFit/>
          </a:bodyPr>
          <a:lstStyle/>
          <a:p>
            <a:r>
              <a:rPr lang="en-US" sz="3200" b="1" dirty="0"/>
              <a:t>Breath Alcohol Test Simulator</a:t>
            </a:r>
          </a:p>
        </p:txBody>
      </p:sp>
    </p:spTree>
    <p:extLst>
      <p:ext uri="{BB962C8B-B14F-4D97-AF65-F5344CB8AC3E}">
        <p14:creationId xmlns:p14="http://schemas.microsoft.com/office/powerpoint/2010/main" val="147882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72"/>
          <p:cNvGrpSpPr>
            <a:grpSpLocks noChangeAspect="1"/>
          </p:cNvGrpSpPr>
          <p:nvPr/>
        </p:nvGrpSpPr>
        <p:grpSpPr bwMode="auto">
          <a:xfrm>
            <a:off x="3103004" y="1314609"/>
            <a:ext cx="6221339" cy="3168261"/>
            <a:chOff x="1921" y="742"/>
            <a:chExt cx="4051" cy="2063"/>
          </a:xfrm>
        </p:grpSpPr>
        <p:grpSp>
          <p:nvGrpSpPr>
            <p:cNvPr id="7" name="Group 175"/>
            <p:cNvGrpSpPr>
              <a:grpSpLocks/>
            </p:cNvGrpSpPr>
            <p:nvPr/>
          </p:nvGrpSpPr>
          <p:grpSpPr bwMode="auto">
            <a:xfrm>
              <a:off x="2068" y="1648"/>
              <a:ext cx="2652" cy="896"/>
              <a:chOff x="2068" y="1648"/>
              <a:chExt cx="2652" cy="896"/>
            </a:xfrm>
          </p:grpSpPr>
          <p:sp>
            <p:nvSpPr>
              <p:cNvPr id="60" name="Line 173"/>
              <p:cNvSpPr>
                <a:spLocks noChangeShapeType="1"/>
              </p:cNvSpPr>
              <p:nvPr/>
            </p:nvSpPr>
            <p:spPr bwMode="auto">
              <a:xfrm>
                <a:off x="2068" y="2544"/>
                <a:ext cx="2652"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74"/>
              <p:cNvSpPr>
                <a:spLocks/>
              </p:cNvSpPr>
              <p:nvPr/>
            </p:nvSpPr>
            <p:spPr bwMode="auto">
              <a:xfrm>
                <a:off x="2135" y="1648"/>
                <a:ext cx="1924" cy="896"/>
              </a:xfrm>
              <a:custGeom>
                <a:avLst/>
                <a:gdLst>
                  <a:gd name="T0" fmla="*/ 0 w 428"/>
                  <a:gd name="T1" fmla="*/ 373 h 374"/>
                  <a:gd name="T2" fmla="*/ 15 w 428"/>
                  <a:gd name="T3" fmla="*/ 370 h 374"/>
                  <a:gd name="T4" fmla="*/ 29 w 428"/>
                  <a:gd name="T5" fmla="*/ 367 h 374"/>
                  <a:gd name="T6" fmla="*/ 44 w 428"/>
                  <a:gd name="T7" fmla="*/ 361 h 374"/>
                  <a:gd name="T8" fmla="*/ 59 w 428"/>
                  <a:gd name="T9" fmla="*/ 339 h 374"/>
                  <a:gd name="T10" fmla="*/ 74 w 428"/>
                  <a:gd name="T11" fmla="*/ 305 h 374"/>
                  <a:gd name="T12" fmla="*/ 88 w 428"/>
                  <a:gd name="T13" fmla="*/ 266 h 374"/>
                  <a:gd name="T14" fmla="*/ 103 w 428"/>
                  <a:gd name="T15" fmla="*/ 194 h 374"/>
                  <a:gd name="T16" fmla="*/ 118 w 428"/>
                  <a:gd name="T17" fmla="*/ 93 h 374"/>
                  <a:gd name="T18" fmla="*/ 133 w 428"/>
                  <a:gd name="T19" fmla="*/ 36 h 374"/>
                  <a:gd name="T20" fmla="*/ 147 w 428"/>
                  <a:gd name="T21" fmla="*/ 7 h 374"/>
                  <a:gd name="T22" fmla="*/ 162 w 428"/>
                  <a:gd name="T23" fmla="*/ 0 h 374"/>
                  <a:gd name="T24" fmla="*/ 177 w 428"/>
                  <a:gd name="T25" fmla="*/ 7 h 374"/>
                  <a:gd name="T26" fmla="*/ 192 w 428"/>
                  <a:gd name="T27" fmla="*/ 36 h 374"/>
                  <a:gd name="T28" fmla="*/ 206 w 428"/>
                  <a:gd name="T29" fmla="*/ 93 h 374"/>
                  <a:gd name="T30" fmla="*/ 221 w 428"/>
                  <a:gd name="T31" fmla="*/ 194 h 374"/>
                  <a:gd name="T32" fmla="*/ 236 w 428"/>
                  <a:gd name="T33" fmla="*/ 266 h 374"/>
                  <a:gd name="T34" fmla="*/ 251 w 428"/>
                  <a:gd name="T35" fmla="*/ 305 h 374"/>
                  <a:gd name="T36" fmla="*/ 265 w 428"/>
                  <a:gd name="T37" fmla="*/ 339 h 374"/>
                  <a:gd name="T38" fmla="*/ 280 w 428"/>
                  <a:gd name="T39" fmla="*/ 361 h 374"/>
                  <a:gd name="T40" fmla="*/ 295 w 428"/>
                  <a:gd name="T41" fmla="*/ 367 h 374"/>
                  <a:gd name="T42" fmla="*/ 310 w 428"/>
                  <a:gd name="T43" fmla="*/ 370 h 374"/>
                  <a:gd name="T44" fmla="*/ 324 w 428"/>
                  <a:gd name="T45" fmla="*/ 373 h 374"/>
                  <a:gd name="T46" fmla="*/ 339 w 428"/>
                  <a:gd name="T47" fmla="*/ 374 h 374"/>
                  <a:gd name="T48" fmla="*/ 354 w 428"/>
                  <a:gd name="T49" fmla="*/ 374 h 374"/>
                  <a:gd name="T50" fmla="*/ 369 w 428"/>
                  <a:gd name="T51" fmla="*/ 374 h 374"/>
                  <a:gd name="T52" fmla="*/ 383 w 428"/>
                  <a:gd name="T53" fmla="*/ 374 h 374"/>
                  <a:gd name="T54" fmla="*/ 398 w 428"/>
                  <a:gd name="T55" fmla="*/ 374 h 374"/>
                  <a:gd name="T56" fmla="*/ 413 w 428"/>
                  <a:gd name="T57" fmla="*/ 374 h 374"/>
                  <a:gd name="T58" fmla="*/ 428 w 428"/>
                  <a:gd name="T59"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8" h="374">
                    <a:moveTo>
                      <a:pt x="0" y="373"/>
                    </a:moveTo>
                    <a:lnTo>
                      <a:pt x="15" y="370"/>
                    </a:lnTo>
                    <a:lnTo>
                      <a:pt x="29" y="367"/>
                    </a:lnTo>
                    <a:lnTo>
                      <a:pt x="44" y="361"/>
                    </a:lnTo>
                    <a:lnTo>
                      <a:pt x="59" y="339"/>
                    </a:lnTo>
                    <a:lnTo>
                      <a:pt x="74" y="305"/>
                    </a:lnTo>
                    <a:lnTo>
                      <a:pt x="88" y="266"/>
                    </a:lnTo>
                    <a:lnTo>
                      <a:pt x="103" y="194"/>
                    </a:lnTo>
                    <a:lnTo>
                      <a:pt x="118" y="93"/>
                    </a:lnTo>
                    <a:lnTo>
                      <a:pt x="133" y="36"/>
                    </a:lnTo>
                    <a:lnTo>
                      <a:pt x="147" y="7"/>
                    </a:lnTo>
                    <a:lnTo>
                      <a:pt x="162" y="0"/>
                    </a:lnTo>
                    <a:lnTo>
                      <a:pt x="177" y="7"/>
                    </a:lnTo>
                    <a:lnTo>
                      <a:pt x="192" y="36"/>
                    </a:lnTo>
                    <a:lnTo>
                      <a:pt x="206" y="93"/>
                    </a:lnTo>
                    <a:lnTo>
                      <a:pt x="221" y="194"/>
                    </a:lnTo>
                    <a:lnTo>
                      <a:pt x="236" y="266"/>
                    </a:lnTo>
                    <a:lnTo>
                      <a:pt x="251" y="305"/>
                    </a:lnTo>
                    <a:lnTo>
                      <a:pt x="265" y="339"/>
                    </a:lnTo>
                    <a:lnTo>
                      <a:pt x="280" y="361"/>
                    </a:lnTo>
                    <a:lnTo>
                      <a:pt x="295" y="367"/>
                    </a:lnTo>
                    <a:lnTo>
                      <a:pt x="310" y="370"/>
                    </a:lnTo>
                    <a:lnTo>
                      <a:pt x="324" y="373"/>
                    </a:lnTo>
                    <a:lnTo>
                      <a:pt x="339" y="374"/>
                    </a:lnTo>
                    <a:lnTo>
                      <a:pt x="354" y="374"/>
                    </a:lnTo>
                    <a:lnTo>
                      <a:pt x="369" y="374"/>
                    </a:lnTo>
                    <a:lnTo>
                      <a:pt x="383" y="374"/>
                    </a:lnTo>
                    <a:lnTo>
                      <a:pt x="398" y="374"/>
                    </a:lnTo>
                    <a:lnTo>
                      <a:pt x="413" y="374"/>
                    </a:lnTo>
                    <a:lnTo>
                      <a:pt x="428" y="374"/>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176"/>
            <p:cNvSpPr>
              <a:spLocks noChangeArrowheads="1"/>
            </p:cNvSpPr>
            <p:nvPr/>
          </p:nvSpPr>
          <p:spPr bwMode="auto">
            <a:xfrm>
              <a:off x="3192" y="1917"/>
              <a:ext cx="64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anose="020B0604020202020204" pitchFamily="34" charset="0"/>
                </a:rPr>
                <a:t>Random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77"/>
            <p:cNvSpPr>
              <a:spLocks noChangeArrowheads="1"/>
            </p:cNvSpPr>
            <p:nvPr/>
          </p:nvSpPr>
          <p:spPr bwMode="auto">
            <a:xfrm>
              <a:off x="3313" y="2090"/>
              <a:ext cx="56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rPr>
                <a:t>Error   </a:t>
              </a:r>
              <a:r>
                <a:rPr kumimoji="0" lang="el-GR" altLang="en-US" sz="1800" b="1" i="0" u="none" strike="noStrike" cap="none" normalizeH="0" baseline="0" dirty="0">
                  <a:ln>
                    <a:noFill/>
                  </a:ln>
                  <a:solidFill>
                    <a:srgbClr val="000000"/>
                  </a:solidFill>
                  <a:effectLst/>
                  <a:latin typeface="Arial" panose="020B0604020202020204" pitchFamily="34" charset="0"/>
                </a:rPr>
                <a:t>ε</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Freeform 178"/>
            <p:cNvSpPr>
              <a:spLocks noEditPoints="1"/>
            </p:cNvSpPr>
            <p:nvPr/>
          </p:nvSpPr>
          <p:spPr bwMode="auto">
            <a:xfrm>
              <a:off x="2510" y="2293"/>
              <a:ext cx="673" cy="48"/>
            </a:xfrm>
            <a:custGeom>
              <a:avLst/>
              <a:gdLst>
                <a:gd name="T0" fmla="*/ 40 w 673"/>
                <a:gd name="T1" fmla="*/ 21 h 48"/>
                <a:gd name="T2" fmla="*/ 633 w 673"/>
                <a:gd name="T3" fmla="*/ 21 h 48"/>
                <a:gd name="T4" fmla="*/ 633 w 673"/>
                <a:gd name="T5" fmla="*/ 27 h 48"/>
                <a:gd name="T6" fmla="*/ 40 w 673"/>
                <a:gd name="T7" fmla="*/ 27 h 48"/>
                <a:gd name="T8" fmla="*/ 40 w 673"/>
                <a:gd name="T9" fmla="*/ 21 h 48"/>
                <a:gd name="T10" fmla="*/ 48 w 673"/>
                <a:gd name="T11" fmla="*/ 48 h 48"/>
                <a:gd name="T12" fmla="*/ 0 w 673"/>
                <a:gd name="T13" fmla="*/ 24 h 48"/>
                <a:gd name="T14" fmla="*/ 48 w 673"/>
                <a:gd name="T15" fmla="*/ 0 h 48"/>
                <a:gd name="T16" fmla="*/ 48 w 673"/>
                <a:gd name="T17" fmla="*/ 48 h 48"/>
                <a:gd name="T18" fmla="*/ 625 w 673"/>
                <a:gd name="T19" fmla="*/ 0 h 48"/>
                <a:gd name="T20" fmla="*/ 673 w 673"/>
                <a:gd name="T21" fmla="*/ 24 h 48"/>
                <a:gd name="T22" fmla="*/ 625 w 673"/>
                <a:gd name="T23" fmla="*/ 48 h 48"/>
                <a:gd name="T24" fmla="*/ 625 w 673"/>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3" h="48">
                  <a:moveTo>
                    <a:pt x="40" y="21"/>
                  </a:moveTo>
                  <a:lnTo>
                    <a:pt x="633" y="21"/>
                  </a:lnTo>
                  <a:lnTo>
                    <a:pt x="633" y="27"/>
                  </a:lnTo>
                  <a:lnTo>
                    <a:pt x="40" y="27"/>
                  </a:lnTo>
                  <a:lnTo>
                    <a:pt x="40" y="21"/>
                  </a:lnTo>
                  <a:close/>
                  <a:moveTo>
                    <a:pt x="48" y="48"/>
                  </a:moveTo>
                  <a:lnTo>
                    <a:pt x="0" y="24"/>
                  </a:lnTo>
                  <a:lnTo>
                    <a:pt x="48" y="0"/>
                  </a:lnTo>
                  <a:lnTo>
                    <a:pt x="48" y="48"/>
                  </a:lnTo>
                  <a:close/>
                  <a:moveTo>
                    <a:pt x="625" y="0"/>
                  </a:moveTo>
                  <a:lnTo>
                    <a:pt x="673" y="24"/>
                  </a:lnTo>
                  <a:lnTo>
                    <a:pt x="625" y="48"/>
                  </a:lnTo>
                  <a:lnTo>
                    <a:pt x="625"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79"/>
            <p:cNvSpPr>
              <a:spLocks noChangeShapeType="1"/>
            </p:cNvSpPr>
            <p:nvPr/>
          </p:nvSpPr>
          <p:spPr bwMode="auto">
            <a:xfrm>
              <a:off x="2847" y="1518"/>
              <a:ext cx="0" cy="553"/>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80"/>
            <p:cNvSpPr>
              <a:spLocks noChangeShapeType="1"/>
            </p:cNvSpPr>
            <p:nvPr/>
          </p:nvSpPr>
          <p:spPr bwMode="auto">
            <a:xfrm>
              <a:off x="2849" y="2071"/>
              <a:ext cx="0" cy="52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81"/>
            <p:cNvSpPr>
              <a:spLocks noChangeShapeType="1"/>
            </p:cNvSpPr>
            <p:nvPr/>
          </p:nvSpPr>
          <p:spPr bwMode="auto">
            <a:xfrm>
              <a:off x="5344" y="1518"/>
              <a:ext cx="0" cy="12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82"/>
            <p:cNvSpPr>
              <a:spLocks noChangeArrowheads="1"/>
            </p:cNvSpPr>
            <p:nvPr/>
          </p:nvSpPr>
          <p:spPr bwMode="auto">
            <a:xfrm>
              <a:off x="3181" y="1324"/>
              <a:ext cx="192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rPr>
                <a:t>Systematic Error or Bias  </a:t>
              </a:r>
              <a:r>
                <a:rPr kumimoji="0" lang="el-GR" altLang="en-US" sz="1800" b="1" i="0" u="none" strike="noStrike" cap="none" normalizeH="0" baseline="0" dirty="0">
                  <a:ln>
                    <a:noFill/>
                  </a:ln>
                  <a:solidFill>
                    <a:srgbClr val="000000"/>
                  </a:solidFill>
                  <a:effectLst/>
                  <a:latin typeface="Arial" panose="020B0604020202020204" pitchFamily="34" charset="0"/>
                </a:rPr>
                <a:t>β</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Freeform 183"/>
            <p:cNvSpPr>
              <a:spLocks noEditPoints="1"/>
            </p:cNvSpPr>
            <p:nvPr/>
          </p:nvSpPr>
          <p:spPr bwMode="auto">
            <a:xfrm>
              <a:off x="2847" y="1542"/>
              <a:ext cx="2449" cy="57"/>
            </a:xfrm>
            <a:custGeom>
              <a:avLst/>
              <a:gdLst>
                <a:gd name="T0" fmla="*/ 40 w 2449"/>
                <a:gd name="T1" fmla="*/ 36 h 57"/>
                <a:gd name="T2" fmla="*/ 2409 w 2449"/>
                <a:gd name="T3" fmla="*/ 27 h 57"/>
                <a:gd name="T4" fmla="*/ 2409 w 2449"/>
                <a:gd name="T5" fmla="*/ 21 h 57"/>
                <a:gd name="T6" fmla="*/ 40 w 2449"/>
                <a:gd name="T7" fmla="*/ 31 h 57"/>
                <a:gd name="T8" fmla="*/ 40 w 2449"/>
                <a:gd name="T9" fmla="*/ 36 h 57"/>
                <a:gd name="T10" fmla="*/ 48 w 2449"/>
                <a:gd name="T11" fmla="*/ 10 h 57"/>
                <a:gd name="T12" fmla="*/ 0 w 2449"/>
                <a:gd name="T13" fmla="*/ 34 h 57"/>
                <a:gd name="T14" fmla="*/ 48 w 2449"/>
                <a:gd name="T15" fmla="*/ 57 h 57"/>
                <a:gd name="T16" fmla="*/ 48 w 2449"/>
                <a:gd name="T17" fmla="*/ 10 h 57"/>
                <a:gd name="T18" fmla="*/ 2402 w 2449"/>
                <a:gd name="T19" fmla="*/ 48 h 57"/>
                <a:gd name="T20" fmla="*/ 2449 w 2449"/>
                <a:gd name="T21" fmla="*/ 24 h 57"/>
                <a:gd name="T22" fmla="*/ 2401 w 2449"/>
                <a:gd name="T23" fmla="*/ 0 h 57"/>
                <a:gd name="T24" fmla="*/ 2402 w 2449"/>
                <a:gd name="T2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9" h="57">
                  <a:moveTo>
                    <a:pt x="40" y="36"/>
                  </a:moveTo>
                  <a:lnTo>
                    <a:pt x="2409" y="27"/>
                  </a:lnTo>
                  <a:lnTo>
                    <a:pt x="2409" y="21"/>
                  </a:lnTo>
                  <a:lnTo>
                    <a:pt x="40" y="31"/>
                  </a:lnTo>
                  <a:lnTo>
                    <a:pt x="40" y="36"/>
                  </a:lnTo>
                  <a:close/>
                  <a:moveTo>
                    <a:pt x="48" y="10"/>
                  </a:moveTo>
                  <a:lnTo>
                    <a:pt x="0" y="34"/>
                  </a:lnTo>
                  <a:lnTo>
                    <a:pt x="48" y="57"/>
                  </a:lnTo>
                  <a:lnTo>
                    <a:pt x="48" y="10"/>
                  </a:lnTo>
                  <a:close/>
                  <a:moveTo>
                    <a:pt x="2402" y="48"/>
                  </a:moveTo>
                  <a:lnTo>
                    <a:pt x="2449" y="24"/>
                  </a:lnTo>
                  <a:lnTo>
                    <a:pt x="2401" y="0"/>
                  </a:lnTo>
                  <a:lnTo>
                    <a:pt x="2402" y="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88"/>
            <p:cNvGrpSpPr>
              <a:grpSpLocks/>
            </p:cNvGrpSpPr>
            <p:nvPr/>
          </p:nvGrpSpPr>
          <p:grpSpPr bwMode="auto">
            <a:xfrm>
              <a:off x="5113" y="1643"/>
              <a:ext cx="475" cy="896"/>
              <a:chOff x="5113" y="1643"/>
              <a:chExt cx="475" cy="896"/>
            </a:xfrm>
          </p:grpSpPr>
          <p:sp>
            <p:nvSpPr>
              <p:cNvPr id="58" name="Line 186"/>
              <p:cNvSpPr>
                <a:spLocks noChangeShapeType="1"/>
              </p:cNvSpPr>
              <p:nvPr/>
            </p:nvSpPr>
            <p:spPr bwMode="auto">
              <a:xfrm>
                <a:off x="5113" y="2539"/>
                <a:ext cx="4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7"/>
              <p:cNvSpPr>
                <a:spLocks/>
              </p:cNvSpPr>
              <p:nvPr/>
            </p:nvSpPr>
            <p:spPr bwMode="auto">
              <a:xfrm>
                <a:off x="5132" y="1643"/>
                <a:ext cx="419" cy="894"/>
              </a:xfrm>
              <a:custGeom>
                <a:avLst/>
                <a:gdLst>
                  <a:gd name="T0" fmla="*/ 0 w 521"/>
                  <a:gd name="T1" fmla="*/ 373 h 373"/>
                  <a:gd name="T2" fmla="*/ 23 w 521"/>
                  <a:gd name="T3" fmla="*/ 370 h 373"/>
                  <a:gd name="T4" fmla="*/ 47 w 521"/>
                  <a:gd name="T5" fmla="*/ 367 h 373"/>
                  <a:gd name="T6" fmla="*/ 71 w 521"/>
                  <a:gd name="T7" fmla="*/ 361 h 373"/>
                  <a:gd name="T8" fmla="*/ 94 w 521"/>
                  <a:gd name="T9" fmla="*/ 340 h 373"/>
                  <a:gd name="T10" fmla="*/ 118 w 521"/>
                  <a:gd name="T11" fmla="*/ 305 h 373"/>
                  <a:gd name="T12" fmla="*/ 142 w 521"/>
                  <a:gd name="T13" fmla="*/ 266 h 373"/>
                  <a:gd name="T14" fmla="*/ 165 w 521"/>
                  <a:gd name="T15" fmla="*/ 194 h 373"/>
                  <a:gd name="T16" fmla="*/ 189 w 521"/>
                  <a:gd name="T17" fmla="*/ 94 h 373"/>
                  <a:gd name="T18" fmla="*/ 213 w 521"/>
                  <a:gd name="T19" fmla="*/ 36 h 373"/>
                  <a:gd name="T20" fmla="*/ 236 w 521"/>
                  <a:gd name="T21" fmla="*/ 8 h 373"/>
                  <a:gd name="T22" fmla="*/ 260 w 521"/>
                  <a:gd name="T23" fmla="*/ 0 h 373"/>
                  <a:gd name="T24" fmla="*/ 284 w 521"/>
                  <a:gd name="T25" fmla="*/ 8 h 373"/>
                  <a:gd name="T26" fmla="*/ 308 w 521"/>
                  <a:gd name="T27" fmla="*/ 36 h 373"/>
                  <a:gd name="T28" fmla="*/ 331 w 521"/>
                  <a:gd name="T29" fmla="*/ 94 h 373"/>
                  <a:gd name="T30" fmla="*/ 355 w 521"/>
                  <a:gd name="T31" fmla="*/ 194 h 373"/>
                  <a:gd name="T32" fmla="*/ 379 w 521"/>
                  <a:gd name="T33" fmla="*/ 266 h 373"/>
                  <a:gd name="T34" fmla="*/ 402 w 521"/>
                  <a:gd name="T35" fmla="*/ 305 h 373"/>
                  <a:gd name="T36" fmla="*/ 426 w 521"/>
                  <a:gd name="T37" fmla="*/ 340 h 373"/>
                  <a:gd name="T38" fmla="*/ 450 w 521"/>
                  <a:gd name="T39" fmla="*/ 361 h 373"/>
                  <a:gd name="T40" fmla="*/ 473 w 521"/>
                  <a:gd name="T41" fmla="*/ 367 h 373"/>
                  <a:gd name="T42" fmla="*/ 497 w 521"/>
                  <a:gd name="T43" fmla="*/ 370 h 373"/>
                  <a:gd name="T44" fmla="*/ 521 w 521"/>
                  <a:gd name="T45"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373">
                    <a:moveTo>
                      <a:pt x="0" y="373"/>
                    </a:moveTo>
                    <a:lnTo>
                      <a:pt x="23" y="370"/>
                    </a:lnTo>
                    <a:lnTo>
                      <a:pt x="47" y="367"/>
                    </a:lnTo>
                    <a:lnTo>
                      <a:pt x="71" y="361"/>
                    </a:lnTo>
                    <a:lnTo>
                      <a:pt x="94" y="340"/>
                    </a:lnTo>
                    <a:lnTo>
                      <a:pt x="118" y="305"/>
                    </a:lnTo>
                    <a:lnTo>
                      <a:pt x="142" y="266"/>
                    </a:lnTo>
                    <a:lnTo>
                      <a:pt x="165" y="194"/>
                    </a:lnTo>
                    <a:lnTo>
                      <a:pt x="189" y="94"/>
                    </a:lnTo>
                    <a:lnTo>
                      <a:pt x="213" y="36"/>
                    </a:lnTo>
                    <a:lnTo>
                      <a:pt x="236" y="8"/>
                    </a:lnTo>
                    <a:lnTo>
                      <a:pt x="260" y="0"/>
                    </a:lnTo>
                    <a:lnTo>
                      <a:pt x="284" y="8"/>
                    </a:lnTo>
                    <a:lnTo>
                      <a:pt x="308" y="36"/>
                    </a:lnTo>
                    <a:lnTo>
                      <a:pt x="331" y="94"/>
                    </a:lnTo>
                    <a:lnTo>
                      <a:pt x="355" y="194"/>
                    </a:lnTo>
                    <a:lnTo>
                      <a:pt x="379" y="266"/>
                    </a:lnTo>
                    <a:lnTo>
                      <a:pt x="402" y="305"/>
                    </a:lnTo>
                    <a:lnTo>
                      <a:pt x="426" y="340"/>
                    </a:lnTo>
                    <a:lnTo>
                      <a:pt x="450" y="361"/>
                    </a:lnTo>
                    <a:lnTo>
                      <a:pt x="473" y="367"/>
                    </a:lnTo>
                    <a:lnTo>
                      <a:pt x="497" y="370"/>
                    </a:lnTo>
                    <a:lnTo>
                      <a:pt x="521" y="37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 name="Freeform 189"/>
            <p:cNvSpPr>
              <a:spLocks noEditPoints="1"/>
            </p:cNvSpPr>
            <p:nvPr/>
          </p:nvSpPr>
          <p:spPr bwMode="auto">
            <a:xfrm>
              <a:off x="2208" y="1903"/>
              <a:ext cx="334" cy="556"/>
            </a:xfrm>
            <a:custGeom>
              <a:avLst/>
              <a:gdLst>
                <a:gd name="T0" fmla="*/ 1028 w 5561"/>
                <a:gd name="T1" fmla="*/ 550 h 9274"/>
                <a:gd name="T2" fmla="*/ 1611 w 5561"/>
                <a:gd name="T3" fmla="*/ 1039 h 9274"/>
                <a:gd name="T4" fmla="*/ 2155 w 5561"/>
                <a:gd name="T5" fmla="*/ 1547 h 9274"/>
                <a:gd name="T6" fmla="*/ 2661 w 5561"/>
                <a:gd name="T7" fmla="*/ 2073 h 9274"/>
                <a:gd name="T8" fmla="*/ 3129 w 5561"/>
                <a:gd name="T9" fmla="*/ 2618 h 9274"/>
                <a:gd name="T10" fmla="*/ 3558 w 5561"/>
                <a:gd name="T11" fmla="*/ 3178 h 9274"/>
                <a:gd name="T12" fmla="*/ 3948 w 5561"/>
                <a:gd name="T13" fmla="*/ 3755 h 9274"/>
                <a:gd name="T14" fmla="*/ 4297 w 5561"/>
                <a:gd name="T15" fmla="*/ 4344 h 9274"/>
                <a:gd name="T16" fmla="*/ 4606 w 5561"/>
                <a:gd name="T17" fmla="*/ 4947 h 9274"/>
                <a:gd name="T18" fmla="*/ 4873 w 5561"/>
                <a:gd name="T19" fmla="*/ 5562 h 9274"/>
                <a:gd name="T20" fmla="*/ 5098 w 5561"/>
                <a:gd name="T21" fmla="*/ 6187 h 9274"/>
                <a:gd name="T22" fmla="*/ 5278 w 5561"/>
                <a:gd name="T23" fmla="*/ 6822 h 9274"/>
                <a:gd name="T24" fmla="*/ 5414 w 5561"/>
                <a:gd name="T25" fmla="*/ 7466 h 9274"/>
                <a:gd name="T26" fmla="*/ 5507 w 5561"/>
                <a:gd name="T27" fmla="*/ 8116 h 9274"/>
                <a:gd name="T28" fmla="*/ 5553 w 5561"/>
                <a:gd name="T29" fmla="*/ 8772 h 9274"/>
                <a:gd name="T30" fmla="*/ 5395 w 5561"/>
                <a:gd name="T31" fmla="*/ 9272 h 9274"/>
                <a:gd name="T32" fmla="*/ 5218 w 5561"/>
                <a:gd name="T33" fmla="*/ 8789 h 9274"/>
                <a:gd name="T34" fmla="*/ 5174 w 5561"/>
                <a:gd name="T35" fmla="*/ 8157 h 9274"/>
                <a:gd name="T36" fmla="*/ 5085 w 5561"/>
                <a:gd name="T37" fmla="*/ 7529 h 9274"/>
                <a:gd name="T38" fmla="*/ 4953 w 5561"/>
                <a:gd name="T39" fmla="*/ 6909 h 9274"/>
                <a:gd name="T40" fmla="*/ 4779 w 5561"/>
                <a:gd name="T41" fmla="*/ 6296 h 9274"/>
                <a:gd name="T42" fmla="*/ 4562 w 5561"/>
                <a:gd name="T43" fmla="*/ 5691 h 9274"/>
                <a:gd name="T44" fmla="*/ 4305 w 5561"/>
                <a:gd name="T45" fmla="*/ 5096 h 9274"/>
                <a:gd name="T46" fmla="*/ 4006 w 5561"/>
                <a:gd name="T47" fmla="*/ 4511 h 9274"/>
                <a:gd name="T48" fmla="*/ 3667 w 5561"/>
                <a:gd name="T49" fmla="*/ 3938 h 9274"/>
                <a:gd name="T50" fmla="*/ 3289 w 5561"/>
                <a:gd name="T51" fmla="*/ 3379 h 9274"/>
                <a:gd name="T52" fmla="*/ 2872 w 5561"/>
                <a:gd name="T53" fmla="*/ 2833 h 9274"/>
                <a:gd name="T54" fmla="*/ 2416 w 5561"/>
                <a:gd name="T55" fmla="*/ 2303 h 9274"/>
                <a:gd name="T56" fmla="*/ 1922 w 5561"/>
                <a:gd name="T57" fmla="*/ 1790 h 9274"/>
                <a:gd name="T58" fmla="*/ 1392 w 5561"/>
                <a:gd name="T59" fmla="*/ 1294 h 9274"/>
                <a:gd name="T60" fmla="*/ 826 w 5561"/>
                <a:gd name="T61" fmla="*/ 819 h 9274"/>
                <a:gd name="T62" fmla="*/ 544 w 5561"/>
                <a:gd name="T63" fmla="*/ 396 h 9274"/>
                <a:gd name="T64" fmla="*/ 516 w 5561"/>
                <a:gd name="T65" fmla="*/ 1003 h 9274"/>
                <a:gd name="T66" fmla="*/ 1111 w 5561"/>
                <a:gd name="T67" fmla="*/ 189 h 9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61" h="9274">
                  <a:moveTo>
                    <a:pt x="779" y="363"/>
                  </a:moveTo>
                  <a:lnTo>
                    <a:pt x="1028" y="550"/>
                  </a:lnTo>
                  <a:lnTo>
                    <a:pt x="1325" y="794"/>
                  </a:lnTo>
                  <a:lnTo>
                    <a:pt x="1611" y="1039"/>
                  </a:lnTo>
                  <a:lnTo>
                    <a:pt x="1888" y="1291"/>
                  </a:lnTo>
                  <a:lnTo>
                    <a:pt x="2155" y="1547"/>
                  </a:lnTo>
                  <a:lnTo>
                    <a:pt x="2412" y="1809"/>
                  </a:lnTo>
                  <a:lnTo>
                    <a:pt x="2661" y="2073"/>
                  </a:lnTo>
                  <a:lnTo>
                    <a:pt x="2899" y="2343"/>
                  </a:lnTo>
                  <a:lnTo>
                    <a:pt x="3129" y="2618"/>
                  </a:lnTo>
                  <a:lnTo>
                    <a:pt x="3348" y="2895"/>
                  </a:lnTo>
                  <a:lnTo>
                    <a:pt x="3558" y="3178"/>
                  </a:lnTo>
                  <a:lnTo>
                    <a:pt x="3758" y="3464"/>
                  </a:lnTo>
                  <a:lnTo>
                    <a:pt x="3948" y="3755"/>
                  </a:lnTo>
                  <a:lnTo>
                    <a:pt x="4128" y="4048"/>
                  </a:lnTo>
                  <a:lnTo>
                    <a:pt x="4297" y="4344"/>
                  </a:lnTo>
                  <a:lnTo>
                    <a:pt x="4457" y="4644"/>
                  </a:lnTo>
                  <a:lnTo>
                    <a:pt x="4606" y="4947"/>
                  </a:lnTo>
                  <a:lnTo>
                    <a:pt x="4745" y="5253"/>
                  </a:lnTo>
                  <a:lnTo>
                    <a:pt x="4873" y="5562"/>
                  </a:lnTo>
                  <a:lnTo>
                    <a:pt x="4991" y="5873"/>
                  </a:lnTo>
                  <a:lnTo>
                    <a:pt x="5098" y="6187"/>
                  </a:lnTo>
                  <a:lnTo>
                    <a:pt x="5193" y="6504"/>
                  </a:lnTo>
                  <a:lnTo>
                    <a:pt x="5278" y="6822"/>
                  </a:lnTo>
                  <a:lnTo>
                    <a:pt x="5352" y="7144"/>
                  </a:lnTo>
                  <a:lnTo>
                    <a:pt x="5414" y="7466"/>
                  </a:lnTo>
                  <a:lnTo>
                    <a:pt x="5466" y="7790"/>
                  </a:lnTo>
                  <a:lnTo>
                    <a:pt x="5507" y="8116"/>
                  </a:lnTo>
                  <a:lnTo>
                    <a:pt x="5536" y="8443"/>
                  </a:lnTo>
                  <a:lnTo>
                    <a:pt x="5553" y="8772"/>
                  </a:lnTo>
                  <a:lnTo>
                    <a:pt x="5559" y="9101"/>
                  </a:lnTo>
                  <a:cubicBezTo>
                    <a:pt x="5561" y="9194"/>
                    <a:pt x="5487" y="9271"/>
                    <a:pt x="5395" y="9272"/>
                  </a:cubicBezTo>
                  <a:cubicBezTo>
                    <a:pt x="5302" y="9274"/>
                    <a:pt x="5225" y="9200"/>
                    <a:pt x="5223" y="9108"/>
                  </a:cubicBezTo>
                  <a:lnTo>
                    <a:pt x="5218" y="8789"/>
                  </a:lnTo>
                  <a:lnTo>
                    <a:pt x="5201" y="8472"/>
                  </a:lnTo>
                  <a:lnTo>
                    <a:pt x="5174" y="8157"/>
                  </a:lnTo>
                  <a:lnTo>
                    <a:pt x="5135" y="7843"/>
                  </a:lnTo>
                  <a:lnTo>
                    <a:pt x="5085" y="7529"/>
                  </a:lnTo>
                  <a:lnTo>
                    <a:pt x="5025" y="7219"/>
                  </a:lnTo>
                  <a:lnTo>
                    <a:pt x="4953" y="6909"/>
                  </a:lnTo>
                  <a:lnTo>
                    <a:pt x="4872" y="6601"/>
                  </a:lnTo>
                  <a:lnTo>
                    <a:pt x="4779" y="6296"/>
                  </a:lnTo>
                  <a:lnTo>
                    <a:pt x="4676" y="5992"/>
                  </a:lnTo>
                  <a:lnTo>
                    <a:pt x="4562" y="5691"/>
                  </a:lnTo>
                  <a:lnTo>
                    <a:pt x="4438" y="5392"/>
                  </a:lnTo>
                  <a:lnTo>
                    <a:pt x="4305" y="5096"/>
                  </a:lnTo>
                  <a:lnTo>
                    <a:pt x="4160" y="4801"/>
                  </a:lnTo>
                  <a:lnTo>
                    <a:pt x="4006" y="4511"/>
                  </a:lnTo>
                  <a:lnTo>
                    <a:pt x="3841" y="4223"/>
                  </a:lnTo>
                  <a:lnTo>
                    <a:pt x="3667" y="3938"/>
                  </a:lnTo>
                  <a:lnTo>
                    <a:pt x="3483" y="3657"/>
                  </a:lnTo>
                  <a:lnTo>
                    <a:pt x="3289" y="3379"/>
                  </a:lnTo>
                  <a:lnTo>
                    <a:pt x="3085" y="3103"/>
                  </a:lnTo>
                  <a:lnTo>
                    <a:pt x="2872" y="2833"/>
                  </a:lnTo>
                  <a:lnTo>
                    <a:pt x="2648" y="2566"/>
                  </a:lnTo>
                  <a:lnTo>
                    <a:pt x="2416" y="2303"/>
                  </a:lnTo>
                  <a:lnTo>
                    <a:pt x="2173" y="2044"/>
                  </a:lnTo>
                  <a:lnTo>
                    <a:pt x="1922" y="1790"/>
                  </a:lnTo>
                  <a:lnTo>
                    <a:pt x="1661" y="1540"/>
                  </a:lnTo>
                  <a:lnTo>
                    <a:pt x="1392" y="1294"/>
                  </a:lnTo>
                  <a:lnTo>
                    <a:pt x="1112" y="1053"/>
                  </a:lnTo>
                  <a:lnTo>
                    <a:pt x="826" y="819"/>
                  </a:lnTo>
                  <a:lnTo>
                    <a:pt x="577" y="631"/>
                  </a:lnTo>
                  <a:cubicBezTo>
                    <a:pt x="503" y="575"/>
                    <a:pt x="488" y="470"/>
                    <a:pt x="544" y="396"/>
                  </a:cubicBezTo>
                  <a:cubicBezTo>
                    <a:pt x="600" y="322"/>
                    <a:pt x="705" y="307"/>
                    <a:pt x="779" y="363"/>
                  </a:cubicBezTo>
                  <a:close/>
                  <a:moveTo>
                    <a:pt x="516" y="1003"/>
                  </a:moveTo>
                  <a:lnTo>
                    <a:pt x="0" y="0"/>
                  </a:lnTo>
                  <a:lnTo>
                    <a:pt x="1111" y="189"/>
                  </a:lnTo>
                  <a:lnTo>
                    <a:pt x="516" y="1003"/>
                  </a:lnTo>
                  <a:close/>
                </a:path>
              </a:pathLst>
            </a:custGeom>
            <a:solidFill>
              <a:srgbClr val="000099"/>
            </a:solidFill>
            <a:ln w="0" cap="flat">
              <a:solidFill>
                <a:srgbClr val="0000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90"/>
            <p:cNvSpPr>
              <a:spLocks noChangeArrowheads="1"/>
            </p:cNvSpPr>
            <p:nvPr/>
          </p:nvSpPr>
          <p:spPr bwMode="auto">
            <a:xfrm>
              <a:off x="1921" y="1714"/>
              <a:ext cx="26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a:ln>
                    <a:noFill/>
                  </a:ln>
                  <a:solidFill>
                    <a:srgbClr val="000000"/>
                  </a:solidFill>
                  <a:effectLst/>
                  <a:latin typeface="Times New Roman" panose="0202060305040502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1"/>
            <p:cNvSpPr>
              <a:spLocks noChangeArrowheads="1"/>
            </p:cNvSpPr>
            <p:nvPr/>
          </p:nvSpPr>
          <p:spPr bwMode="auto">
            <a:xfrm>
              <a:off x="2586" y="1649"/>
              <a:ext cx="15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000000"/>
                  </a:solidFill>
                  <a:effectLst/>
                  <a:latin typeface="Times New Roman" panose="02020603050405020304" pitchFamily="18" charset="0"/>
                </a:rPr>
                <a: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92"/>
            <p:cNvSpPr>
              <a:spLocks noChangeArrowheads="1"/>
            </p:cNvSpPr>
            <p:nvPr/>
          </p:nvSpPr>
          <p:spPr bwMode="auto">
            <a:xfrm>
              <a:off x="2492" y="1521"/>
              <a:ext cx="1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1" u="none" strike="noStrike" cap="none" normalizeH="0" baseline="0">
                  <a:ln>
                    <a:noFill/>
                  </a:ln>
                  <a:solidFill>
                    <a:srgbClr val="000000"/>
                  </a:solidFill>
                  <a:effectLst/>
                  <a:latin typeface="Times New Roman" panose="02020603050405020304" pitchFamily="18" charset="0"/>
                </a:rPr>
                <a:t>ˆ</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3"/>
            <p:cNvSpPr>
              <a:spLocks noChangeArrowheads="1"/>
            </p:cNvSpPr>
            <p:nvPr/>
          </p:nvSpPr>
          <p:spPr bwMode="auto">
            <a:xfrm>
              <a:off x="2437" y="1518"/>
              <a:ext cx="2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1" u="none" strike="noStrike" cap="none" normalizeH="0" baseline="0">
                  <a:ln>
                    <a:noFill/>
                  </a:ln>
                  <a:solidFill>
                    <a:srgbClr val="000000"/>
                  </a:solidFill>
                  <a:effectLst/>
                  <a:latin typeface="Symbol" panose="05050102010706020507" pitchFamily="18" charset="2"/>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4"/>
            <p:cNvSpPr>
              <a:spLocks noChangeArrowheads="1"/>
            </p:cNvSpPr>
            <p:nvPr/>
          </p:nvSpPr>
          <p:spPr bwMode="auto">
            <a:xfrm>
              <a:off x="5753" y="1715"/>
              <a:ext cx="18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95"/>
            <p:cNvSpPr>
              <a:spLocks noChangeArrowheads="1"/>
            </p:cNvSpPr>
            <p:nvPr/>
          </p:nvSpPr>
          <p:spPr bwMode="auto">
            <a:xfrm>
              <a:off x="5626" y="1570"/>
              <a:ext cx="17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a:ln>
                    <a:noFill/>
                  </a:ln>
                  <a:solidFill>
                    <a:srgbClr val="000000"/>
                  </a:solidFill>
                  <a:effectLst/>
                  <a:latin typeface="Times New Roman" panose="02020603050405020304" pitchFamily="18" charset="0"/>
                </a:rPr>
                <a:t>ˆ</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96"/>
            <p:cNvSpPr>
              <a:spLocks noChangeArrowheads="1"/>
            </p:cNvSpPr>
            <p:nvPr/>
          </p:nvSpPr>
          <p:spPr bwMode="auto">
            <a:xfrm>
              <a:off x="5563" y="1565"/>
              <a:ext cx="2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a:ln>
                    <a:noFill/>
                  </a:ln>
                  <a:solidFill>
                    <a:srgbClr val="000000"/>
                  </a:solidFill>
                  <a:effectLst/>
                  <a:latin typeface="Symbol" panose="05050102010706020507" pitchFamily="18" charset="2"/>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97"/>
            <p:cNvSpPr>
              <a:spLocks noChangeArrowheads="1"/>
            </p:cNvSpPr>
            <p:nvPr/>
          </p:nvSpPr>
          <p:spPr bwMode="auto">
            <a:xfrm>
              <a:off x="2136" y="742"/>
              <a:ext cx="383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solidFill>
                    <a:srgbClr val="000099"/>
                  </a:solidFill>
                  <a:effectLst/>
                  <a:latin typeface="Arial" panose="020B0604020202020204" pitchFamily="34" charset="0"/>
                </a:rPr>
                <a:t>Combined Systematic and Random Error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3822444533"/>
              </p:ext>
            </p:extLst>
          </p:nvPr>
        </p:nvGraphicFramePr>
        <p:xfrm>
          <a:off x="4330700" y="1751013"/>
          <a:ext cx="419100" cy="558800"/>
        </p:xfrm>
        <a:graphic>
          <a:graphicData uri="http://schemas.openxmlformats.org/presentationml/2006/ole">
            <mc:AlternateContent xmlns:mc="http://schemas.openxmlformats.org/markup-compatibility/2006">
              <mc:Choice xmlns:v="urn:schemas-microsoft-com:vml" Requires="v">
                <p:oleObj spid="_x0000_s4599" name="Equation" r:id="rId4" imgW="152280" imgH="203040" progId="Equation.DSMT4">
                  <p:embed/>
                </p:oleObj>
              </mc:Choice>
              <mc:Fallback>
                <p:oleObj name="Equation" r:id="rId4" imgW="152280" imgH="203040" progId="Equation.DSMT4">
                  <p:embed/>
                  <p:pic>
                    <p:nvPicPr>
                      <p:cNvPr id="0" name=""/>
                      <p:cNvPicPr/>
                      <p:nvPr/>
                    </p:nvPicPr>
                    <p:blipFill>
                      <a:blip r:embed="rId5"/>
                      <a:stretch>
                        <a:fillRect/>
                      </a:stretch>
                    </p:blipFill>
                    <p:spPr>
                      <a:xfrm>
                        <a:off x="4330700" y="1751013"/>
                        <a:ext cx="419100" cy="558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66281978"/>
              </p:ext>
            </p:extLst>
          </p:nvPr>
        </p:nvGraphicFramePr>
        <p:xfrm>
          <a:off x="8288338" y="1751013"/>
          <a:ext cx="454025" cy="558800"/>
        </p:xfrm>
        <a:graphic>
          <a:graphicData uri="http://schemas.openxmlformats.org/presentationml/2006/ole">
            <mc:AlternateContent xmlns:mc="http://schemas.openxmlformats.org/markup-compatibility/2006">
              <mc:Choice xmlns:v="urn:schemas-microsoft-com:vml" Requires="v">
                <p:oleObj spid="_x0000_s4600" name="Equation" r:id="rId6" imgW="164880" imgH="203040" progId="Equation.DSMT4">
                  <p:embed/>
                </p:oleObj>
              </mc:Choice>
              <mc:Fallback>
                <p:oleObj name="Equation" r:id="rId6" imgW="164880" imgH="203040" progId="Equation.DSMT4">
                  <p:embed/>
                  <p:pic>
                    <p:nvPicPr>
                      <p:cNvPr id="0" name=""/>
                      <p:cNvPicPr/>
                      <p:nvPr/>
                    </p:nvPicPr>
                    <p:blipFill>
                      <a:blip r:embed="rId7"/>
                      <a:stretch>
                        <a:fillRect/>
                      </a:stretch>
                    </p:blipFill>
                    <p:spPr>
                      <a:xfrm>
                        <a:off x="8288338" y="1751013"/>
                        <a:ext cx="454025" cy="558800"/>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1102414015"/>
              </p:ext>
            </p:extLst>
          </p:nvPr>
        </p:nvGraphicFramePr>
        <p:xfrm>
          <a:off x="2957259" y="4442941"/>
          <a:ext cx="6308725" cy="2149475"/>
        </p:xfrm>
        <a:graphic>
          <a:graphicData uri="http://schemas.openxmlformats.org/presentationml/2006/ole">
            <mc:AlternateContent xmlns:mc="http://schemas.openxmlformats.org/markup-compatibility/2006">
              <mc:Choice xmlns:v="urn:schemas-microsoft-com:vml" Requires="v">
                <p:oleObj spid="_x0000_s4601" name="Equation" r:id="rId8" imgW="3504960" imgH="1193760" progId="Equation.DSMT4">
                  <p:embed/>
                </p:oleObj>
              </mc:Choice>
              <mc:Fallback>
                <p:oleObj name="Equation" r:id="rId8" imgW="3504960" imgH="1193760" progId="Equation.DSMT4">
                  <p:embed/>
                  <p:pic>
                    <p:nvPicPr>
                      <p:cNvPr id="0" name=""/>
                      <p:cNvPicPr/>
                      <p:nvPr/>
                    </p:nvPicPr>
                    <p:blipFill>
                      <a:blip r:embed="rId9"/>
                      <a:stretch>
                        <a:fillRect/>
                      </a:stretch>
                    </p:blipFill>
                    <p:spPr>
                      <a:xfrm>
                        <a:off x="2957259" y="4442941"/>
                        <a:ext cx="6308725" cy="2149475"/>
                      </a:xfrm>
                      <a:prstGeom prst="rect">
                        <a:avLst/>
                      </a:prstGeom>
                    </p:spPr>
                  </p:pic>
                </p:oleObj>
              </mc:Fallback>
            </mc:AlternateContent>
          </a:graphicData>
        </a:graphic>
      </p:graphicFrame>
    </p:spTree>
    <p:extLst>
      <p:ext uri="{BB962C8B-B14F-4D97-AF65-F5344CB8AC3E}">
        <p14:creationId xmlns:p14="http://schemas.microsoft.com/office/powerpoint/2010/main" val="386765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803" y="1346487"/>
            <a:ext cx="743108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8327292" y="1578163"/>
            <a:ext cx="2490707" cy="3168213"/>
          </a:xfrm>
          <a:prstGeom prst="rect">
            <a:avLst/>
          </a:prstGeom>
        </p:spPr>
      </p:pic>
      <p:sp>
        <p:nvSpPr>
          <p:cNvPr id="5" name="TextBox 4"/>
          <p:cNvSpPr txBox="1"/>
          <p:nvPr/>
        </p:nvSpPr>
        <p:spPr>
          <a:xfrm>
            <a:off x="1130300" y="761712"/>
            <a:ext cx="8943089" cy="584775"/>
          </a:xfrm>
          <a:prstGeom prst="rect">
            <a:avLst/>
          </a:prstGeom>
          <a:noFill/>
        </p:spPr>
        <p:txBody>
          <a:bodyPr wrap="none" rtlCol="0">
            <a:spAutoFit/>
          </a:bodyPr>
          <a:lstStyle/>
          <a:p>
            <a:r>
              <a:rPr lang="en-US" sz="3200" b="1" i="1" dirty="0">
                <a:solidFill>
                  <a:srgbClr val="0070C0"/>
                </a:solidFill>
              </a:rPr>
              <a:t>Uncertainty Functions for Breath and Blood Alcohol</a:t>
            </a:r>
          </a:p>
        </p:txBody>
      </p:sp>
      <p:graphicFrame>
        <p:nvGraphicFramePr>
          <p:cNvPr id="6" name="Object 7">
            <a:extLst>
              <a:ext uri="{FF2B5EF4-FFF2-40B4-BE49-F238E27FC236}">
                <a16:creationId xmlns:a16="http://schemas.microsoft.com/office/drawing/2014/main" id="{9BF9A4C8-8BB5-4AE1-8186-B34DAF8FB113}"/>
              </a:ext>
            </a:extLst>
          </p:cNvPr>
          <p:cNvGraphicFramePr>
            <a:graphicFrameLocks noChangeAspect="1"/>
          </p:cNvGraphicFramePr>
          <p:nvPr>
            <p:extLst>
              <p:ext uri="{D42A27DB-BD31-4B8C-83A1-F6EECF244321}">
                <p14:modId xmlns:p14="http://schemas.microsoft.com/office/powerpoint/2010/main" val="2900516000"/>
              </p:ext>
            </p:extLst>
          </p:nvPr>
        </p:nvGraphicFramePr>
        <p:xfrm>
          <a:off x="7932737" y="4658627"/>
          <a:ext cx="4143843" cy="1516748"/>
        </p:xfrm>
        <a:graphic>
          <a:graphicData uri="http://schemas.openxmlformats.org/presentationml/2006/ole">
            <mc:AlternateContent xmlns:mc="http://schemas.openxmlformats.org/markup-compatibility/2006">
              <mc:Choice xmlns:v="urn:schemas-microsoft-com:vml" Requires="v">
                <p:oleObj spid="_x0000_s6463" name="Equation" r:id="rId6" imgW="3263760" imgH="1193760" progId="Equation.DSMT4">
                  <p:embed/>
                </p:oleObj>
              </mc:Choice>
              <mc:Fallback>
                <p:oleObj name="Equation" r:id="rId6" imgW="3263760" imgH="1193760" progId="Equation.DSMT4">
                  <p:embed/>
                  <p:pic>
                    <p:nvPicPr>
                      <p:cNvPr id="3" name="Object 7"/>
                      <p:cNvPicPr>
                        <a:picLocks noChangeAspect="1" noChangeArrowheads="1"/>
                      </p:cNvPicPr>
                      <p:nvPr/>
                    </p:nvPicPr>
                    <p:blipFill>
                      <a:blip r:embed="rId7"/>
                      <a:srcRect/>
                      <a:stretch>
                        <a:fillRect/>
                      </a:stretch>
                    </p:blipFill>
                    <p:spPr bwMode="auto">
                      <a:xfrm>
                        <a:off x="7932737" y="4658627"/>
                        <a:ext cx="4143843" cy="1516748"/>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F964855-FCD0-45EC-9E98-913EA054B0D8}"/>
              </a:ext>
            </a:extLst>
          </p:cNvPr>
          <p:cNvGraphicFramePr>
            <a:graphicFrameLocks noChangeAspect="1"/>
          </p:cNvGraphicFramePr>
          <p:nvPr>
            <p:extLst>
              <p:ext uri="{D42A27DB-BD31-4B8C-83A1-F6EECF244321}">
                <p14:modId xmlns:p14="http://schemas.microsoft.com/office/powerpoint/2010/main" val="2061088512"/>
              </p:ext>
            </p:extLst>
          </p:nvPr>
        </p:nvGraphicFramePr>
        <p:xfrm>
          <a:off x="6478161" y="3114675"/>
          <a:ext cx="1181100" cy="628650"/>
        </p:xfrm>
        <a:graphic>
          <a:graphicData uri="http://schemas.openxmlformats.org/presentationml/2006/ole">
            <mc:AlternateContent xmlns:mc="http://schemas.openxmlformats.org/markup-compatibility/2006">
              <mc:Choice xmlns:v="urn:schemas-microsoft-com:vml" Requires="v">
                <p:oleObj spid="_x0000_s6464" name="Equation" r:id="rId8" imgW="787320" imgH="419040" progId="Equation.DSMT4">
                  <p:embed/>
                </p:oleObj>
              </mc:Choice>
              <mc:Fallback>
                <p:oleObj name="Equation" r:id="rId8" imgW="787320" imgH="419040" progId="Equation.DSMT4">
                  <p:embed/>
                  <p:pic>
                    <p:nvPicPr>
                      <p:cNvPr id="0" name=""/>
                      <p:cNvPicPr/>
                      <p:nvPr/>
                    </p:nvPicPr>
                    <p:blipFill>
                      <a:blip r:embed="rId9"/>
                      <a:stretch>
                        <a:fillRect/>
                      </a:stretch>
                    </p:blipFill>
                    <p:spPr>
                      <a:xfrm>
                        <a:off x="6478161" y="3114675"/>
                        <a:ext cx="1181100" cy="628650"/>
                      </a:xfrm>
                      <a:prstGeom prst="rect">
                        <a:avLst/>
                      </a:prstGeom>
                    </p:spPr>
                  </p:pic>
                </p:oleObj>
              </mc:Fallback>
            </mc:AlternateContent>
          </a:graphicData>
        </a:graphic>
      </p:graphicFrame>
    </p:spTree>
    <p:extLst>
      <p:ext uri="{BB962C8B-B14F-4D97-AF65-F5344CB8AC3E}">
        <p14:creationId xmlns:p14="http://schemas.microsoft.com/office/powerpoint/2010/main" val="70329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48779" y="1344521"/>
            <a:ext cx="10424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b="1" i="1" dirty="0">
                <a:solidFill>
                  <a:srgbClr val="006666"/>
                </a:solidFill>
                <a:latin typeface="Times New Roman" panose="02020603050405020304" pitchFamily="18" charset="0"/>
              </a:rPr>
              <a:t>Recommendation For Computing Measurement Uncertainty</a:t>
            </a:r>
          </a:p>
        </p:txBody>
      </p:sp>
      <p:graphicFrame>
        <p:nvGraphicFramePr>
          <p:cNvPr id="5" name="Object 4">
            <a:extLst>
              <a:ext uri="{FF2B5EF4-FFF2-40B4-BE49-F238E27FC236}">
                <a16:creationId xmlns:a16="http://schemas.microsoft.com/office/drawing/2014/main" id="{031D2D77-4114-4170-BBF7-C380F392BDAD}"/>
              </a:ext>
            </a:extLst>
          </p:cNvPr>
          <p:cNvGraphicFramePr>
            <a:graphicFrameLocks noChangeAspect="1"/>
          </p:cNvGraphicFramePr>
          <p:nvPr/>
        </p:nvGraphicFramePr>
        <p:xfrm>
          <a:off x="447929" y="2483010"/>
          <a:ext cx="11166411" cy="1436528"/>
        </p:xfrm>
        <a:graphic>
          <a:graphicData uri="http://schemas.openxmlformats.org/presentationml/2006/ole">
            <mc:AlternateContent xmlns:mc="http://schemas.openxmlformats.org/markup-compatibility/2006">
              <mc:Choice xmlns:v="urn:schemas-microsoft-com:vml" Requires="v">
                <p:oleObj spid="_x0000_s76840" name="Equation" r:id="rId4" imgW="7708680" imgH="990360" progId="Equation.DSMT4">
                  <p:embed/>
                </p:oleObj>
              </mc:Choice>
              <mc:Fallback>
                <p:oleObj name="Equation" r:id="rId4" imgW="7708680" imgH="990360" progId="Equation.DSMT4">
                  <p:embed/>
                  <p:pic>
                    <p:nvPicPr>
                      <p:cNvPr id="5" name="Object 4">
                        <a:extLst>
                          <a:ext uri="{FF2B5EF4-FFF2-40B4-BE49-F238E27FC236}">
                            <a16:creationId xmlns:a16="http://schemas.microsoft.com/office/drawing/2014/main" id="{031D2D77-4114-4170-BBF7-C380F392BDAD}"/>
                          </a:ext>
                        </a:extLst>
                      </p:cNvPr>
                      <p:cNvPicPr/>
                      <p:nvPr/>
                    </p:nvPicPr>
                    <p:blipFill>
                      <a:blip r:embed="rId5"/>
                      <a:stretch>
                        <a:fillRect/>
                      </a:stretch>
                    </p:blipFill>
                    <p:spPr>
                      <a:xfrm>
                        <a:off x="447929" y="2483010"/>
                        <a:ext cx="11166411" cy="143652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A38B120-87E9-4F08-AB7C-B088C448DDDC}"/>
              </a:ext>
            </a:extLst>
          </p:cNvPr>
          <p:cNvSpPr txBox="1"/>
          <p:nvPr/>
        </p:nvSpPr>
        <p:spPr>
          <a:xfrm>
            <a:off x="1566397" y="4192101"/>
            <a:ext cx="10047943" cy="523220"/>
          </a:xfrm>
          <a:prstGeom prst="rect">
            <a:avLst/>
          </a:prstGeom>
          <a:noFill/>
        </p:spPr>
        <p:txBody>
          <a:bodyPr wrap="none" rtlCol="0">
            <a:spAutoFit/>
          </a:bodyPr>
          <a:lstStyle/>
          <a:p>
            <a:r>
              <a:rPr lang="en-US" sz="2800" b="1" dirty="0"/>
              <a:t>Need only the Uncertainty Function and the allowed bias</a:t>
            </a:r>
          </a:p>
        </p:txBody>
      </p:sp>
      <p:graphicFrame>
        <p:nvGraphicFramePr>
          <p:cNvPr id="8" name="Object 7">
            <a:extLst>
              <a:ext uri="{FF2B5EF4-FFF2-40B4-BE49-F238E27FC236}">
                <a16:creationId xmlns:a16="http://schemas.microsoft.com/office/drawing/2014/main" id="{0CC4B083-EB51-430D-A0E1-214387AEE3D0}"/>
              </a:ext>
            </a:extLst>
          </p:cNvPr>
          <p:cNvGraphicFramePr>
            <a:graphicFrameLocks noChangeAspect="1"/>
          </p:cNvGraphicFramePr>
          <p:nvPr>
            <p:extLst>
              <p:ext uri="{D42A27DB-BD31-4B8C-83A1-F6EECF244321}">
                <p14:modId xmlns:p14="http://schemas.microsoft.com/office/powerpoint/2010/main" val="2563978946"/>
              </p:ext>
            </p:extLst>
          </p:nvPr>
        </p:nvGraphicFramePr>
        <p:xfrm>
          <a:off x="823913" y="4768850"/>
          <a:ext cx="10544175" cy="1636713"/>
        </p:xfrm>
        <a:graphic>
          <a:graphicData uri="http://schemas.openxmlformats.org/presentationml/2006/ole">
            <mc:AlternateContent xmlns:mc="http://schemas.openxmlformats.org/markup-compatibility/2006">
              <mc:Choice xmlns:v="urn:schemas-microsoft-com:vml" Requires="v">
                <p:oleObj spid="_x0000_s76841" name="Equation" r:id="rId6" imgW="4254480" imgH="660240" progId="Equation.DSMT4">
                  <p:embed/>
                </p:oleObj>
              </mc:Choice>
              <mc:Fallback>
                <p:oleObj name="Equation" r:id="rId6" imgW="4254480" imgH="660240" progId="Equation.DSMT4">
                  <p:embed/>
                  <p:pic>
                    <p:nvPicPr>
                      <p:cNvPr id="8" name="Object 7">
                        <a:extLst>
                          <a:ext uri="{FF2B5EF4-FFF2-40B4-BE49-F238E27FC236}">
                            <a16:creationId xmlns:a16="http://schemas.microsoft.com/office/drawing/2014/main" id="{0CC4B083-EB51-430D-A0E1-214387AEE3D0}"/>
                          </a:ext>
                        </a:extLst>
                      </p:cNvPr>
                      <p:cNvPicPr/>
                      <p:nvPr/>
                    </p:nvPicPr>
                    <p:blipFill>
                      <a:blip r:embed="rId7"/>
                      <a:stretch>
                        <a:fillRect/>
                      </a:stretch>
                    </p:blipFill>
                    <p:spPr>
                      <a:xfrm>
                        <a:off x="823913" y="4768850"/>
                        <a:ext cx="10544175" cy="1636713"/>
                      </a:xfrm>
                      <a:prstGeom prst="rect">
                        <a:avLst/>
                      </a:prstGeom>
                    </p:spPr>
                  </p:pic>
                </p:oleObj>
              </mc:Fallback>
            </mc:AlternateContent>
          </a:graphicData>
        </a:graphic>
      </p:graphicFrame>
    </p:spTree>
    <p:extLst>
      <p:ext uri="{BB962C8B-B14F-4D97-AF65-F5344CB8AC3E}">
        <p14:creationId xmlns:p14="http://schemas.microsoft.com/office/powerpoint/2010/main" val="205880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C0811A-B19D-40F7-BE0D-EBBE71B5978E}"/>
              </a:ext>
            </a:extLst>
          </p:cNvPr>
          <p:cNvSpPr txBox="1"/>
          <p:nvPr/>
        </p:nvSpPr>
        <p:spPr>
          <a:xfrm>
            <a:off x="2489200" y="3244334"/>
            <a:ext cx="6654800" cy="893090"/>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26F9C735-017B-4B49-B51C-F17DDCC88C2F}"/>
              </a:ext>
            </a:extLst>
          </p:cNvPr>
          <p:cNvSpPr txBox="1"/>
          <p:nvPr/>
        </p:nvSpPr>
        <p:spPr>
          <a:xfrm>
            <a:off x="3048000" y="3244334"/>
            <a:ext cx="6096000" cy="369332"/>
          </a:xfrm>
          <a:prstGeom prst="rect">
            <a:avLst/>
          </a:prstGeom>
          <a:noFill/>
        </p:spPr>
        <p:txBody>
          <a:bodyPr wrap="square">
            <a:spAutoFit/>
          </a:bodyPr>
          <a:lstStyle/>
          <a:p>
            <a:endParaRPr lang="en-US" dirty="0"/>
          </a:p>
        </p:txBody>
      </p:sp>
      <p:graphicFrame>
        <p:nvGraphicFramePr>
          <p:cNvPr id="8" name="Object 7">
            <a:extLst>
              <a:ext uri="{FF2B5EF4-FFF2-40B4-BE49-F238E27FC236}">
                <a16:creationId xmlns:a16="http://schemas.microsoft.com/office/drawing/2014/main" id="{714BC16C-78D5-4AA4-B98A-7DD987CE89DC}"/>
              </a:ext>
            </a:extLst>
          </p:cNvPr>
          <p:cNvGraphicFramePr>
            <a:graphicFrameLocks noChangeAspect="1"/>
          </p:cNvGraphicFramePr>
          <p:nvPr>
            <p:extLst>
              <p:ext uri="{D42A27DB-BD31-4B8C-83A1-F6EECF244321}">
                <p14:modId xmlns:p14="http://schemas.microsoft.com/office/powerpoint/2010/main" val="3880366153"/>
              </p:ext>
            </p:extLst>
          </p:nvPr>
        </p:nvGraphicFramePr>
        <p:xfrm>
          <a:off x="1925638" y="1065213"/>
          <a:ext cx="8580437" cy="4775200"/>
        </p:xfrm>
        <a:graphic>
          <a:graphicData uri="http://schemas.openxmlformats.org/presentationml/2006/ole">
            <mc:AlternateContent xmlns:mc="http://schemas.openxmlformats.org/markup-compatibility/2006">
              <mc:Choice xmlns:v="urn:schemas-microsoft-com:vml" Requires="v">
                <p:oleObj spid="_x0000_s75826" name="Equation" r:id="rId3" imgW="1460160" imgH="812520" progId="Equation.DSMT4">
                  <p:embed/>
                </p:oleObj>
              </mc:Choice>
              <mc:Fallback>
                <p:oleObj name="Equation" r:id="rId3" imgW="1460160" imgH="812520" progId="Equation.DSMT4">
                  <p:embed/>
                  <p:pic>
                    <p:nvPicPr>
                      <p:cNvPr id="0" name=""/>
                      <p:cNvPicPr/>
                      <p:nvPr/>
                    </p:nvPicPr>
                    <p:blipFill>
                      <a:blip r:embed="rId4"/>
                      <a:stretch>
                        <a:fillRect/>
                      </a:stretch>
                    </p:blipFill>
                    <p:spPr>
                      <a:xfrm>
                        <a:off x="1925638" y="1065213"/>
                        <a:ext cx="8580437" cy="47752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22DDC8E-A982-4DF6-BD11-E537F6DD93DA}"/>
              </a:ext>
            </a:extLst>
          </p:cNvPr>
          <p:cNvSpPr txBox="1"/>
          <p:nvPr/>
        </p:nvSpPr>
        <p:spPr>
          <a:xfrm>
            <a:off x="1925638" y="509454"/>
            <a:ext cx="9448800" cy="707886"/>
          </a:xfrm>
          <a:prstGeom prst="rect">
            <a:avLst/>
          </a:prstGeom>
          <a:noFill/>
        </p:spPr>
        <p:txBody>
          <a:bodyPr wrap="square" rtlCol="0">
            <a:spAutoFit/>
          </a:bodyPr>
          <a:lstStyle/>
          <a:p>
            <a:r>
              <a:rPr lang="en-US" sz="4000" b="1" i="1" dirty="0">
                <a:solidFill>
                  <a:srgbClr val="0070C0"/>
                </a:solidFill>
              </a:rPr>
              <a:t>Measurement Model for Breath Alcohol</a:t>
            </a:r>
          </a:p>
        </p:txBody>
      </p:sp>
    </p:spTree>
    <p:extLst>
      <p:ext uri="{BB962C8B-B14F-4D97-AF65-F5344CB8AC3E}">
        <p14:creationId xmlns:p14="http://schemas.microsoft.com/office/powerpoint/2010/main" val="203944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p:cNvGraphicFramePr>
            <a:graphicFrameLocks noChangeAspect="1"/>
          </p:cNvGraphicFramePr>
          <p:nvPr>
            <p:extLst>
              <p:ext uri="{D42A27DB-BD31-4B8C-83A1-F6EECF244321}">
                <p14:modId xmlns:p14="http://schemas.microsoft.com/office/powerpoint/2010/main" val="2082036380"/>
              </p:ext>
            </p:extLst>
          </p:nvPr>
        </p:nvGraphicFramePr>
        <p:xfrm>
          <a:off x="1052513" y="773113"/>
          <a:ext cx="9661525" cy="5310187"/>
        </p:xfrm>
        <a:graphic>
          <a:graphicData uri="http://schemas.openxmlformats.org/presentationml/2006/ole">
            <mc:AlternateContent xmlns:mc="http://schemas.openxmlformats.org/markup-compatibility/2006">
              <mc:Choice xmlns:v="urn:schemas-microsoft-com:vml" Requires="v">
                <p:oleObj spid="_x0000_s67675" name="Equation" r:id="rId4" imgW="3187440" imgH="1752480" progId="Equation.DSMT4">
                  <p:embed/>
                </p:oleObj>
              </mc:Choice>
              <mc:Fallback>
                <p:oleObj name="Equation" r:id="rId4" imgW="3187440" imgH="1752480" progId="Equation.DSMT4">
                  <p:embed/>
                  <p:pic>
                    <p:nvPicPr>
                      <p:cNvPr id="3" name="Object 5"/>
                      <p:cNvPicPr>
                        <a:picLocks noChangeAspect="1" noChangeArrowheads="1"/>
                      </p:cNvPicPr>
                      <p:nvPr/>
                    </p:nvPicPr>
                    <p:blipFill>
                      <a:blip r:embed="rId5"/>
                      <a:srcRect/>
                      <a:stretch>
                        <a:fillRect/>
                      </a:stretch>
                    </p:blipFill>
                    <p:spPr bwMode="auto">
                      <a:xfrm>
                        <a:off x="1052513" y="773113"/>
                        <a:ext cx="9661525" cy="531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4663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1955800" y="17145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3600" b="1" dirty="0">
                <a:latin typeface="Times New Roman" panose="02020603050405020304" pitchFamily="18" charset="0"/>
              </a:rPr>
              <a:t>How would you define </a:t>
            </a:r>
          </a:p>
          <a:p>
            <a:pPr algn="ctr">
              <a:spcBef>
                <a:spcPct val="0"/>
              </a:spcBef>
              <a:buClrTx/>
              <a:buFontTx/>
              <a:buNone/>
            </a:pPr>
            <a:r>
              <a:rPr lang="en-US" altLang="en-US" sz="3600" b="1" dirty="0">
                <a:latin typeface="Times New Roman" panose="02020603050405020304" pitchFamily="18" charset="0"/>
              </a:rPr>
              <a:t>“Measurement Uncertainty”   </a:t>
            </a:r>
          </a:p>
          <a:p>
            <a:pPr algn="ctr">
              <a:spcBef>
                <a:spcPct val="0"/>
              </a:spcBef>
              <a:buClrTx/>
              <a:buFontTx/>
              <a:buNone/>
            </a:pPr>
            <a:endParaRPr lang="en-US" altLang="en-US" sz="3600" b="1" dirty="0">
              <a:latin typeface="Times New Roman" panose="02020603050405020304" pitchFamily="18" charset="0"/>
            </a:endParaRPr>
          </a:p>
          <a:p>
            <a:pPr algn="ctr">
              <a:spcBef>
                <a:spcPct val="0"/>
              </a:spcBef>
              <a:buClrTx/>
              <a:buFontTx/>
              <a:buNone/>
            </a:pPr>
            <a:r>
              <a:rPr lang="en-US" altLang="en-US" sz="3600" b="1" dirty="0">
                <a:solidFill>
                  <a:srgbClr val="00B050"/>
                </a:solidFill>
                <a:latin typeface="Times New Roman" panose="02020603050405020304" pitchFamily="18" charset="0"/>
              </a:rPr>
              <a:t>      Is it the same as “error”?</a:t>
            </a:r>
          </a:p>
        </p:txBody>
      </p:sp>
    </p:spTree>
    <p:extLst>
      <p:ext uri="{BB962C8B-B14F-4D97-AF65-F5344CB8AC3E}">
        <p14:creationId xmlns:p14="http://schemas.microsoft.com/office/powerpoint/2010/main" val="159821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1900" y="723900"/>
            <a:ext cx="712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b="1" i="1" dirty="0">
                <a:solidFill>
                  <a:srgbClr val="000099"/>
                </a:solidFill>
                <a:latin typeface="Times New Roman" panose="02020603050405020304" pitchFamily="18" charset="0"/>
              </a:rPr>
              <a:t>Measurement Model for Breath Alcohol</a:t>
            </a:r>
          </a:p>
        </p:txBody>
      </p:sp>
      <p:graphicFrame>
        <p:nvGraphicFramePr>
          <p:cNvPr id="3" name="Object 5"/>
          <p:cNvGraphicFramePr>
            <a:graphicFrameLocks noChangeAspect="1"/>
          </p:cNvGraphicFramePr>
          <p:nvPr>
            <p:extLst>
              <p:ext uri="{D42A27DB-BD31-4B8C-83A1-F6EECF244321}">
                <p14:modId xmlns:p14="http://schemas.microsoft.com/office/powerpoint/2010/main" val="1500801031"/>
              </p:ext>
            </p:extLst>
          </p:nvPr>
        </p:nvGraphicFramePr>
        <p:xfrm>
          <a:off x="496094" y="1561042"/>
          <a:ext cx="11199812" cy="4956175"/>
        </p:xfrm>
        <a:graphic>
          <a:graphicData uri="http://schemas.openxmlformats.org/presentationml/2006/ole">
            <mc:AlternateContent xmlns:mc="http://schemas.openxmlformats.org/markup-compatibility/2006">
              <mc:Choice xmlns:v="urn:schemas-microsoft-com:vml" Requires="v">
                <p:oleObj spid="_x0000_s74803" name="Equation" r:id="rId4" imgW="4190760" imgH="1854000" progId="Equation.DSMT4">
                  <p:embed/>
                </p:oleObj>
              </mc:Choice>
              <mc:Fallback>
                <p:oleObj name="Equation" r:id="rId4" imgW="4190760" imgH="1854000" progId="Equation.DSMT4">
                  <p:embed/>
                  <p:pic>
                    <p:nvPicPr>
                      <p:cNvPr id="3" name="Object 5"/>
                      <p:cNvPicPr>
                        <a:picLocks noChangeAspect="1" noChangeArrowheads="1"/>
                      </p:cNvPicPr>
                      <p:nvPr/>
                    </p:nvPicPr>
                    <p:blipFill>
                      <a:blip r:embed="rId5"/>
                      <a:srcRect/>
                      <a:stretch>
                        <a:fillRect/>
                      </a:stretch>
                    </p:blipFill>
                    <p:spPr bwMode="auto">
                      <a:xfrm>
                        <a:off x="496094" y="1561042"/>
                        <a:ext cx="11199812" cy="4956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9348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1900" y="1308100"/>
            <a:ext cx="712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b="1" i="1">
                <a:solidFill>
                  <a:srgbClr val="000099"/>
                </a:solidFill>
                <a:latin typeface="Times New Roman" panose="02020603050405020304" pitchFamily="18" charset="0"/>
              </a:rPr>
              <a:t>Measurement Model for Breath Alcohol</a:t>
            </a:r>
          </a:p>
        </p:txBody>
      </p:sp>
      <p:graphicFrame>
        <p:nvGraphicFramePr>
          <p:cNvPr id="3" name="Object 5"/>
          <p:cNvGraphicFramePr>
            <a:graphicFrameLocks noChangeAspect="1"/>
          </p:cNvGraphicFramePr>
          <p:nvPr>
            <p:extLst>
              <p:ext uri="{D42A27DB-BD31-4B8C-83A1-F6EECF244321}">
                <p14:modId xmlns:p14="http://schemas.microsoft.com/office/powerpoint/2010/main" val="227059907"/>
              </p:ext>
            </p:extLst>
          </p:nvPr>
        </p:nvGraphicFramePr>
        <p:xfrm>
          <a:off x="423333" y="2381769"/>
          <a:ext cx="11091333" cy="3337464"/>
        </p:xfrm>
        <a:graphic>
          <a:graphicData uri="http://schemas.openxmlformats.org/presentationml/2006/ole">
            <mc:AlternateContent xmlns:mc="http://schemas.openxmlformats.org/markup-compatibility/2006">
              <mc:Choice xmlns:v="urn:schemas-microsoft-com:vml" Requires="v">
                <p:oleObj spid="_x0000_s73780" name="Equation" r:id="rId4" imgW="3924000" imgH="1180800" progId="Equation.DSMT4">
                  <p:embed/>
                </p:oleObj>
              </mc:Choice>
              <mc:Fallback>
                <p:oleObj name="Equation" r:id="rId4" imgW="3924000" imgH="1180800" progId="Equation.DSMT4">
                  <p:embed/>
                  <p:pic>
                    <p:nvPicPr>
                      <p:cNvPr id="3" name="Object 5"/>
                      <p:cNvPicPr>
                        <a:picLocks noChangeAspect="1" noChangeArrowheads="1"/>
                      </p:cNvPicPr>
                      <p:nvPr/>
                    </p:nvPicPr>
                    <p:blipFill>
                      <a:blip r:embed="rId5"/>
                      <a:srcRect/>
                      <a:stretch>
                        <a:fillRect/>
                      </a:stretch>
                    </p:blipFill>
                    <p:spPr bwMode="auto">
                      <a:xfrm>
                        <a:off x="423333" y="2381769"/>
                        <a:ext cx="11091333" cy="3337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8313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1731963" y="1847056"/>
          <a:ext cx="8569325" cy="1063625"/>
        </p:xfrm>
        <a:graphic>
          <a:graphicData uri="http://schemas.openxmlformats.org/presentationml/2006/ole">
            <mc:AlternateContent xmlns:mc="http://schemas.openxmlformats.org/markup-compatibility/2006">
              <mc:Choice xmlns:v="urn:schemas-microsoft-com:vml" Requires="v">
                <p:oleObj spid="_x0000_s68788" name="Equation" r:id="rId4" imgW="3581400" imgH="444500" progId="Equation.DSMT4">
                  <p:embed/>
                </p:oleObj>
              </mc:Choice>
              <mc:Fallback>
                <p:oleObj name="Equation" r:id="rId4" imgW="3581400" imgH="444500" progId="Equation.DSMT4">
                  <p:embed/>
                  <p:pic>
                    <p:nvPicPr>
                      <p:cNvPr id="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1847056"/>
                        <a:ext cx="85693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4"/>
          <p:cNvSpPr txBox="1">
            <a:spLocks noChangeArrowheads="1"/>
          </p:cNvSpPr>
          <p:nvPr/>
        </p:nvSpPr>
        <p:spPr bwMode="auto">
          <a:xfrm>
            <a:off x="1758950" y="3694906"/>
            <a:ext cx="8674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a:latin typeface="Arial" panose="020B0604020202020204" pitchFamily="34" charset="0"/>
              </a:rPr>
              <a:t>Sampling</a:t>
            </a:r>
          </a:p>
          <a:p>
            <a:pPr eaLnBrk="1" hangingPunct="1">
              <a:spcBef>
                <a:spcPct val="0"/>
              </a:spcBef>
              <a:buClrTx/>
              <a:buFontTx/>
              <a:buNone/>
            </a:pPr>
            <a:r>
              <a:rPr lang="en-US" altLang="en-US" sz="1800" b="1">
                <a:latin typeface="Arial" panose="020B0604020202020204" pitchFamily="34" charset="0"/>
              </a:rPr>
              <a:t>                   Solution</a:t>
            </a:r>
          </a:p>
          <a:p>
            <a:pPr eaLnBrk="1" hangingPunct="1">
              <a:spcBef>
                <a:spcPct val="0"/>
              </a:spcBef>
              <a:buClrTx/>
              <a:buFontTx/>
              <a:buNone/>
            </a:pPr>
            <a:r>
              <a:rPr lang="en-US" altLang="en-US" sz="1800" b="1">
                <a:latin typeface="Arial" panose="020B0604020202020204" pitchFamily="34" charset="0"/>
              </a:rPr>
              <a:t>                                    Reference</a:t>
            </a:r>
          </a:p>
          <a:p>
            <a:pPr eaLnBrk="1" hangingPunct="1">
              <a:spcBef>
                <a:spcPct val="0"/>
              </a:spcBef>
              <a:buClrTx/>
              <a:buFontTx/>
              <a:buNone/>
            </a:pPr>
            <a:r>
              <a:rPr lang="en-US" altLang="en-US" sz="1800" b="1">
                <a:latin typeface="Arial" panose="020B0604020202020204" pitchFamily="34" charset="0"/>
              </a:rPr>
              <a:t>                                                     Instrument      </a:t>
            </a:r>
          </a:p>
          <a:p>
            <a:pPr eaLnBrk="1" hangingPunct="1">
              <a:spcBef>
                <a:spcPct val="0"/>
              </a:spcBef>
              <a:buClrTx/>
              <a:buFontTx/>
              <a:buNone/>
            </a:pPr>
            <a:r>
              <a:rPr lang="en-US" altLang="en-US" sz="1800" b="1">
                <a:latin typeface="Arial" panose="020B0604020202020204" pitchFamily="34" charset="0"/>
              </a:rPr>
              <a:t>                                                                                Part. Coef.</a:t>
            </a:r>
          </a:p>
          <a:p>
            <a:pPr eaLnBrk="1" hangingPunct="1">
              <a:spcBef>
                <a:spcPct val="0"/>
              </a:spcBef>
              <a:buClrTx/>
              <a:buFontTx/>
              <a:buNone/>
            </a:pPr>
            <a:r>
              <a:rPr lang="en-US" altLang="en-US" sz="1800" b="1">
                <a:latin typeface="Arial" panose="020B0604020202020204" pitchFamily="34" charset="0"/>
              </a:rPr>
              <a:t>                                                                                                             GC Controls</a:t>
            </a:r>
          </a:p>
        </p:txBody>
      </p:sp>
      <p:sp>
        <p:nvSpPr>
          <p:cNvPr id="5" name="Line 5"/>
          <p:cNvSpPr>
            <a:spLocks noChangeShapeType="1"/>
          </p:cNvSpPr>
          <p:nvPr/>
        </p:nvSpPr>
        <p:spPr bwMode="auto">
          <a:xfrm flipV="1">
            <a:off x="2597150" y="2780506"/>
            <a:ext cx="9906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6" name="Line 6"/>
          <p:cNvSpPr>
            <a:spLocks noChangeShapeType="1"/>
          </p:cNvSpPr>
          <p:nvPr/>
        </p:nvSpPr>
        <p:spPr bwMode="auto">
          <a:xfrm flipV="1">
            <a:off x="5721350" y="2891631"/>
            <a:ext cx="1295400" cy="15652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7" name="Line 7"/>
          <p:cNvSpPr>
            <a:spLocks noChangeShapeType="1"/>
          </p:cNvSpPr>
          <p:nvPr/>
        </p:nvSpPr>
        <p:spPr bwMode="auto">
          <a:xfrm flipV="1">
            <a:off x="7397750" y="2932906"/>
            <a:ext cx="914400" cy="1905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8" name="Line 8"/>
          <p:cNvSpPr>
            <a:spLocks noChangeShapeType="1"/>
          </p:cNvSpPr>
          <p:nvPr/>
        </p:nvSpPr>
        <p:spPr bwMode="auto">
          <a:xfrm flipV="1">
            <a:off x="9226550" y="2986881"/>
            <a:ext cx="241300" cy="20796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9" name="Line 5"/>
          <p:cNvSpPr>
            <a:spLocks noChangeShapeType="1"/>
          </p:cNvSpPr>
          <p:nvPr/>
        </p:nvSpPr>
        <p:spPr bwMode="auto">
          <a:xfrm flipV="1">
            <a:off x="3587750" y="2932906"/>
            <a:ext cx="9906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0" name="Line 5"/>
          <p:cNvSpPr>
            <a:spLocks noChangeShapeType="1"/>
          </p:cNvSpPr>
          <p:nvPr/>
        </p:nvSpPr>
        <p:spPr bwMode="auto">
          <a:xfrm flipV="1">
            <a:off x="4654550" y="2932906"/>
            <a:ext cx="1219200" cy="129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1" name="Text Box 2"/>
          <p:cNvSpPr txBox="1">
            <a:spLocks noChangeArrowheads="1"/>
          </p:cNvSpPr>
          <p:nvPr/>
        </p:nvSpPr>
        <p:spPr bwMode="auto">
          <a:xfrm>
            <a:off x="2520950" y="951706"/>
            <a:ext cx="6213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b="1" i="1">
                <a:solidFill>
                  <a:srgbClr val="000099"/>
                </a:solidFill>
                <a:latin typeface="Times New Roman" panose="02020603050405020304" pitchFamily="18" charset="0"/>
              </a:rPr>
              <a:t>Determining Combined Uncertainty</a:t>
            </a:r>
          </a:p>
        </p:txBody>
      </p:sp>
      <p:graphicFrame>
        <p:nvGraphicFramePr>
          <p:cNvPr id="12" name="Object 9"/>
          <p:cNvGraphicFramePr>
            <a:graphicFrameLocks noChangeAspect="1"/>
          </p:cNvGraphicFramePr>
          <p:nvPr/>
        </p:nvGraphicFramePr>
        <p:xfrm>
          <a:off x="2444750" y="5066506"/>
          <a:ext cx="1384300" cy="1185863"/>
        </p:xfrm>
        <a:graphic>
          <a:graphicData uri="http://schemas.openxmlformats.org/presentationml/2006/ole">
            <mc:AlternateContent xmlns:mc="http://schemas.openxmlformats.org/markup-compatibility/2006">
              <mc:Choice xmlns:v="urn:schemas-microsoft-com:vml" Requires="v">
                <p:oleObj spid="_x0000_s68789" name="Equation" r:id="rId6" imgW="533169" imgH="457002" progId="Equation.3">
                  <p:embed/>
                </p:oleObj>
              </mc:Choice>
              <mc:Fallback>
                <p:oleObj name="Equation" r:id="rId6" imgW="533169" imgH="457002" progId="Equation.3">
                  <p:embed/>
                  <p:pic>
                    <p:nvPicPr>
                      <p:cNvPr id="12"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0" y="5066506"/>
                        <a:ext cx="1384300" cy="11858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163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2501192005"/>
              </p:ext>
            </p:extLst>
          </p:nvPr>
        </p:nvGraphicFramePr>
        <p:xfrm>
          <a:off x="1270000" y="1789113"/>
          <a:ext cx="8929688" cy="3384550"/>
        </p:xfrm>
        <a:graphic>
          <a:graphicData uri="http://schemas.openxmlformats.org/presentationml/2006/ole">
            <mc:AlternateContent xmlns:mc="http://schemas.openxmlformats.org/markup-compatibility/2006">
              <mc:Choice xmlns:v="urn:schemas-microsoft-com:vml" Requires="v">
                <p:oleObj spid="_x0000_s69723" name="Equation" r:id="rId4" imgW="6667200" imgH="2527200" progId="Equation.DSMT4">
                  <p:embed/>
                </p:oleObj>
              </mc:Choice>
              <mc:Fallback>
                <p:oleObj name="Equation" r:id="rId4" imgW="6667200" imgH="2527200" progId="Equation.DSMT4">
                  <p:embed/>
                  <p:pic>
                    <p:nvPicPr>
                      <p:cNvPr id="2" name="Object 6"/>
                      <p:cNvPicPr>
                        <a:picLocks noChangeAspect="1" noChangeArrowheads="1"/>
                      </p:cNvPicPr>
                      <p:nvPr/>
                    </p:nvPicPr>
                    <p:blipFill>
                      <a:blip r:embed="rId5"/>
                      <a:srcRect/>
                      <a:stretch>
                        <a:fillRect/>
                      </a:stretch>
                    </p:blipFill>
                    <p:spPr bwMode="auto">
                      <a:xfrm>
                        <a:off x="1270000" y="1789113"/>
                        <a:ext cx="89296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7"/>
          <p:cNvSpPr txBox="1">
            <a:spLocks noChangeArrowheads="1"/>
          </p:cNvSpPr>
          <p:nvPr/>
        </p:nvSpPr>
        <p:spPr bwMode="auto">
          <a:xfrm>
            <a:off x="2830514" y="5416550"/>
            <a:ext cx="290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a:solidFill>
                  <a:srgbClr val="000099"/>
                </a:solidFill>
                <a:latin typeface="Arial" panose="020B0604020202020204" pitchFamily="34" charset="0"/>
              </a:rPr>
              <a:t>Uncertainty for the mean</a:t>
            </a:r>
          </a:p>
        </p:txBody>
      </p:sp>
      <p:sp>
        <p:nvSpPr>
          <p:cNvPr id="4" name="Line 8"/>
          <p:cNvSpPr>
            <a:spLocks noChangeShapeType="1"/>
          </p:cNvSpPr>
          <p:nvPr/>
        </p:nvSpPr>
        <p:spPr bwMode="auto">
          <a:xfrm flipH="1" flipV="1">
            <a:off x="3600451" y="4746625"/>
            <a:ext cx="53340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5" name="Text Box 2"/>
          <p:cNvSpPr txBox="1">
            <a:spLocks noChangeArrowheads="1"/>
          </p:cNvSpPr>
          <p:nvPr/>
        </p:nvSpPr>
        <p:spPr bwMode="auto">
          <a:xfrm>
            <a:off x="3752851" y="860425"/>
            <a:ext cx="359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800" b="1" i="1">
                <a:solidFill>
                  <a:srgbClr val="000099"/>
                </a:solidFill>
                <a:latin typeface="Times New Roman" panose="02020603050405020304" pitchFamily="18" charset="0"/>
              </a:rPr>
              <a:t>Combined Uncertainty </a:t>
            </a:r>
          </a:p>
        </p:txBody>
      </p:sp>
      <p:sp>
        <p:nvSpPr>
          <p:cNvPr id="6" name="TextBox 1"/>
          <p:cNvSpPr txBox="1">
            <a:spLocks noChangeArrowheads="1"/>
          </p:cNvSpPr>
          <p:nvPr/>
        </p:nvSpPr>
        <p:spPr bwMode="auto">
          <a:xfrm>
            <a:off x="6267451" y="5619750"/>
            <a:ext cx="383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000" b="1">
                <a:latin typeface="Arial" panose="020B0604020202020204" pitchFamily="34" charset="0"/>
              </a:rPr>
              <a:t>0.0754                 0.0850 g/210L</a:t>
            </a:r>
          </a:p>
        </p:txBody>
      </p:sp>
      <p:sp>
        <p:nvSpPr>
          <p:cNvPr id="7" name="Line 3"/>
          <p:cNvSpPr>
            <a:spLocks noChangeShapeType="1"/>
          </p:cNvSpPr>
          <p:nvPr/>
        </p:nvSpPr>
        <p:spPr bwMode="auto">
          <a:xfrm>
            <a:off x="8782051" y="5165725"/>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8" name="Line 5"/>
          <p:cNvSpPr>
            <a:spLocks noChangeShapeType="1"/>
          </p:cNvSpPr>
          <p:nvPr/>
        </p:nvSpPr>
        <p:spPr bwMode="auto">
          <a:xfrm>
            <a:off x="6680201" y="5318125"/>
            <a:ext cx="210185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9" name="Line 3"/>
          <p:cNvSpPr>
            <a:spLocks noChangeShapeType="1"/>
          </p:cNvSpPr>
          <p:nvPr/>
        </p:nvSpPr>
        <p:spPr bwMode="auto">
          <a:xfrm>
            <a:off x="6680201" y="5165725"/>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Tree>
    <p:extLst>
      <p:ext uri="{BB962C8B-B14F-4D97-AF65-F5344CB8AC3E}">
        <p14:creationId xmlns:p14="http://schemas.microsoft.com/office/powerpoint/2010/main" val="367382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nvGraphicFramePr>
        <p:xfrm>
          <a:off x="1803400" y="1905000"/>
          <a:ext cx="8382000" cy="3827463"/>
        </p:xfrm>
        <a:graphic>
          <a:graphicData uri="http://schemas.openxmlformats.org/drawingml/2006/table">
            <a:tbl>
              <a:tblPr/>
              <a:tblGrid>
                <a:gridCol w="8382000">
                  <a:extLst>
                    <a:ext uri="{9D8B030D-6E8A-4147-A177-3AD203B41FA5}">
                      <a16:colId xmlns:a16="http://schemas.microsoft.com/office/drawing/2014/main" val="20000"/>
                    </a:ext>
                  </a:extLst>
                </a:gridCol>
              </a:tblGrid>
              <a:tr h="736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Times New Roman" pitchFamily="18" charset="0"/>
                        </a:rPr>
                        <a:t>Source          Distribution      Type           u         </a:t>
                      </a:r>
                      <a:r>
                        <a:rPr kumimoji="0" lang="en-US" sz="2800" b="1" i="1" u="none" strike="noStrike" cap="none" normalizeH="0" baseline="0" dirty="0" err="1">
                          <a:ln>
                            <a:noFill/>
                          </a:ln>
                          <a:solidFill>
                            <a:schemeClr val="tx1"/>
                          </a:solidFill>
                          <a:effectLst/>
                          <a:latin typeface="Times New Roman" pitchFamily="18" charset="0"/>
                        </a:rPr>
                        <a:t>Contrib</a:t>
                      </a:r>
                      <a:endParaRPr kumimoji="0" lang="en-US" sz="2800" b="1" i="1" u="none" strike="noStrike" cap="none" normalizeH="0" baseline="0" dirty="0">
                        <a:ln>
                          <a:noFill/>
                        </a:ln>
                        <a:solidFill>
                          <a:schemeClr val="tx1"/>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082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Sampling                Normal              A       0.0032 g/210L        88%</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GC Sol                   Normal              A       0.00098 g/100ml    0.3%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Reference               Normal              B       0.0004 g/100ml      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Instrument              Normal              A       0.0011 g/210L          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Part. </a:t>
                      </a:r>
                      <a:r>
                        <a:rPr kumimoji="0" lang="en-US" sz="2400" b="0" i="0" u="none" strike="noStrike" cap="none" normalizeH="0" baseline="0" dirty="0" err="1">
                          <a:ln>
                            <a:noFill/>
                          </a:ln>
                          <a:solidFill>
                            <a:schemeClr val="tx1"/>
                          </a:solidFill>
                          <a:effectLst/>
                          <a:latin typeface="Times New Roman" pitchFamily="18" charset="0"/>
                        </a:rPr>
                        <a:t>Coef</a:t>
                      </a:r>
                      <a:r>
                        <a:rPr kumimoji="0" lang="en-US" sz="2400" b="0" i="0" u="none" strike="noStrike" cap="none" normalizeH="0" baseline="0" dirty="0">
                          <a:ln>
                            <a:noFill/>
                          </a:ln>
                          <a:solidFill>
                            <a:schemeClr val="tx1"/>
                          </a:solidFill>
                          <a:effectLst/>
                          <a:latin typeface="Times New Roman" pitchFamily="18" charset="0"/>
                        </a:rPr>
                        <a:t>.              Normal              A       0.00966                    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GC Cont                 Normal              A       0.0007 g/100ml      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2"/>
          <p:cNvSpPr txBox="1">
            <a:spLocks noChangeArrowheads="1"/>
          </p:cNvSpPr>
          <p:nvPr/>
        </p:nvSpPr>
        <p:spPr bwMode="auto">
          <a:xfrm>
            <a:off x="3708400" y="838200"/>
            <a:ext cx="410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3600" b="1" i="1">
                <a:solidFill>
                  <a:srgbClr val="000099"/>
                </a:solidFill>
                <a:latin typeface="Times New Roman" panose="02020603050405020304" pitchFamily="18" charset="0"/>
              </a:rPr>
              <a:t>Uncertainty Budget  </a:t>
            </a:r>
            <a:endParaRPr lang="en-US" altLang="en-US" sz="2400" b="1" i="1">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122230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600" y="1638300"/>
            <a:ext cx="68087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2717800" y="952500"/>
            <a:ext cx="698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400" b="1" i="1">
                <a:solidFill>
                  <a:srgbClr val="000099"/>
                </a:solidFill>
                <a:latin typeface="Arial" panose="020B0604020202020204" pitchFamily="34" charset="0"/>
              </a:rPr>
              <a:t>Percent Contribution to Combined Uncertainty</a:t>
            </a:r>
          </a:p>
        </p:txBody>
      </p:sp>
    </p:spTree>
    <p:extLst>
      <p:ext uri="{BB962C8B-B14F-4D97-AF65-F5344CB8AC3E}">
        <p14:creationId xmlns:p14="http://schemas.microsoft.com/office/powerpoint/2010/main" val="254958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52638" y="2971800"/>
            <a:ext cx="8856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400" b="1" i="1">
                <a:solidFill>
                  <a:srgbClr val="C00000"/>
                </a:solidFill>
                <a:latin typeface="Arial" panose="020B0604020202020204" pitchFamily="34" charset="0"/>
              </a:rPr>
              <a:t>The mean corrected measurement result was </a:t>
            </a:r>
          </a:p>
          <a:p>
            <a:pPr eaLnBrk="1" hangingPunct="1">
              <a:spcBef>
                <a:spcPct val="0"/>
              </a:spcBef>
              <a:buClrTx/>
              <a:buFontTx/>
              <a:buNone/>
            </a:pPr>
            <a:r>
              <a:rPr lang="en-US" altLang="en-US" sz="2400" b="1" i="1">
                <a:solidFill>
                  <a:srgbClr val="C00000"/>
                </a:solidFill>
                <a:latin typeface="Arial" panose="020B0604020202020204" pitchFamily="34" charset="0"/>
              </a:rPr>
              <a:t>0.0802 g/210L (n=2) with an expanded combined </a:t>
            </a:r>
          </a:p>
          <a:p>
            <a:pPr eaLnBrk="1" hangingPunct="1">
              <a:spcBef>
                <a:spcPct val="0"/>
              </a:spcBef>
              <a:buClrTx/>
              <a:buFontTx/>
              <a:buNone/>
            </a:pPr>
            <a:r>
              <a:rPr lang="en-US" altLang="en-US" sz="2400" b="1" i="1">
                <a:solidFill>
                  <a:srgbClr val="C00000"/>
                </a:solidFill>
                <a:latin typeface="Arial" panose="020B0604020202020204" pitchFamily="34" charset="0"/>
              </a:rPr>
              <a:t>uncertainty of 0.0048 g/210L assuming k=2 and a normal </a:t>
            </a:r>
          </a:p>
          <a:p>
            <a:pPr eaLnBrk="1" hangingPunct="1">
              <a:spcBef>
                <a:spcPct val="0"/>
              </a:spcBef>
              <a:buClrTx/>
              <a:buFontTx/>
              <a:buNone/>
            </a:pPr>
            <a:r>
              <a:rPr lang="en-US" altLang="en-US" sz="2400" b="1" i="1">
                <a:solidFill>
                  <a:srgbClr val="C00000"/>
                </a:solidFill>
                <a:latin typeface="Arial" panose="020B0604020202020204" pitchFamily="34" charset="0"/>
              </a:rPr>
              <a:t>distribution.  An approximate 95% confidence interval for</a:t>
            </a:r>
          </a:p>
          <a:p>
            <a:pPr eaLnBrk="1" hangingPunct="1">
              <a:spcBef>
                <a:spcPct val="0"/>
              </a:spcBef>
              <a:buClrTx/>
              <a:buFontTx/>
              <a:buNone/>
            </a:pPr>
            <a:r>
              <a:rPr lang="en-US" altLang="en-US" sz="2400" b="1" i="1">
                <a:solidFill>
                  <a:srgbClr val="C00000"/>
                </a:solidFill>
                <a:latin typeface="Arial" panose="020B0604020202020204" pitchFamily="34" charset="0"/>
              </a:rPr>
              <a:t>the true mean breath alcohol result is </a:t>
            </a:r>
          </a:p>
          <a:p>
            <a:pPr eaLnBrk="1" hangingPunct="1">
              <a:spcBef>
                <a:spcPct val="0"/>
              </a:spcBef>
              <a:buClrTx/>
              <a:buFontTx/>
              <a:buNone/>
            </a:pPr>
            <a:r>
              <a:rPr lang="en-US" altLang="en-US" sz="2400" b="1" i="1">
                <a:solidFill>
                  <a:srgbClr val="C00000"/>
                </a:solidFill>
                <a:latin typeface="Arial" panose="020B0604020202020204" pitchFamily="34" charset="0"/>
              </a:rPr>
              <a:t>0.0754 to 0.0850 g/210L  </a:t>
            </a:r>
          </a:p>
        </p:txBody>
      </p:sp>
      <p:sp>
        <p:nvSpPr>
          <p:cNvPr id="3" name="Text Box 2"/>
          <p:cNvSpPr txBox="1">
            <a:spLocks noChangeArrowheads="1"/>
          </p:cNvSpPr>
          <p:nvPr/>
        </p:nvSpPr>
        <p:spPr bwMode="auto">
          <a:xfrm>
            <a:off x="4051300" y="1371600"/>
            <a:ext cx="405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i="1">
                <a:solidFill>
                  <a:srgbClr val="000099"/>
                </a:solidFill>
                <a:latin typeface="Times New Roman" panose="02020603050405020304" pitchFamily="18" charset="0"/>
              </a:rPr>
              <a:t>Reporting Results </a:t>
            </a:r>
          </a:p>
        </p:txBody>
      </p:sp>
    </p:spTree>
    <p:extLst>
      <p:ext uri="{BB962C8B-B14F-4D97-AF65-F5344CB8AC3E}">
        <p14:creationId xmlns:p14="http://schemas.microsoft.com/office/powerpoint/2010/main" val="80052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3713359572"/>
              </p:ext>
            </p:extLst>
          </p:nvPr>
        </p:nvGraphicFramePr>
        <p:xfrm>
          <a:off x="820738" y="1633114"/>
          <a:ext cx="10206037" cy="5157788"/>
        </p:xfrm>
        <a:graphic>
          <a:graphicData uri="http://schemas.openxmlformats.org/presentationml/2006/ole">
            <mc:AlternateContent xmlns:mc="http://schemas.openxmlformats.org/markup-compatibility/2006">
              <mc:Choice xmlns:v="urn:schemas-microsoft-com:vml" Requires="v">
                <p:oleObj spid="_x0000_s70745" name="Equation" r:id="rId4" imgW="6756120" imgH="3416040" progId="Equation.DSMT4">
                  <p:embed/>
                </p:oleObj>
              </mc:Choice>
              <mc:Fallback>
                <p:oleObj name="Equation" r:id="rId4" imgW="6756120" imgH="3416040" progId="Equation.DSMT4">
                  <p:embed/>
                  <p:pic>
                    <p:nvPicPr>
                      <p:cNvPr id="2" name="Object 6"/>
                      <p:cNvPicPr>
                        <a:picLocks noChangeAspect="1" noChangeArrowheads="1"/>
                      </p:cNvPicPr>
                      <p:nvPr/>
                    </p:nvPicPr>
                    <p:blipFill>
                      <a:blip r:embed="rId5"/>
                      <a:srcRect/>
                      <a:stretch>
                        <a:fillRect/>
                      </a:stretch>
                    </p:blipFill>
                    <p:spPr bwMode="auto">
                      <a:xfrm>
                        <a:off x="820738" y="1633114"/>
                        <a:ext cx="10206037" cy="5157788"/>
                      </a:xfrm>
                      <a:prstGeom prst="rect">
                        <a:avLst/>
                      </a:prstGeom>
                      <a:noFill/>
                      <a:ln>
                        <a:noFill/>
                      </a:ln>
                    </p:spPr>
                  </p:pic>
                </p:oleObj>
              </mc:Fallback>
            </mc:AlternateContent>
          </a:graphicData>
        </a:graphic>
      </p:graphicFrame>
      <p:sp>
        <p:nvSpPr>
          <p:cNvPr id="5" name="Text Box 2"/>
          <p:cNvSpPr txBox="1">
            <a:spLocks noChangeArrowheads="1"/>
          </p:cNvSpPr>
          <p:nvPr/>
        </p:nvSpPr>
        <p:spPr bwMode="auto">
          <a:xfrm>
            <a:off x="1430808" y="860425"/>
            <a:ext cx="8242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800" b="1" i="1" dirty="0">
                <a:solidFill>
                  <a:srgbClr val="000099"/>
                </a:solidFill>
                <a:latin typeface="Times New Roman" panose="02020603050405020304" pitchFamily="18" charset="0"/>
              </a:rPr>
              <a:t>Uncertainty Including the Sampling Component Only </a:t>
            </a:r>
          </a:p>
        </p:txBody>
      </p:sp>
      <p:sp>
        <p:nvSpPr>
          <p:cNvPr id="6" name="TextBox 1"/>
          <p:cNvSpPr txBox="1">
            <a:spLocks noChangeArrowheads="1"/>
          </p:cNvSpPr>
          <p:nvPr/>
        </p:nvSpPr>
        <p:spPr bwMode="auto">
          <a:xfrm>
            <a:off x="7756418" y="6079382"/>
            <a:ext cx="3692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000" b="1" dirty="0">
                <a:latin typeface="Arial" panose="020B0604020202020204" pitchFamily="34" charset="0"/>
              </a:rPr>
              <a:t>0.076                 0.0844 g/210L</a:t>
            </a:r>
          </a:p>
        </p:txBody>
      </p:sp>
      <p:sp>
        <p:nvSpPr>
          <p:cNvPr id="7" name="Line 3"/>
          <p:cNvSpPr>
            <a:spLocks noChangeShapeType="1"/>
          </p:cNvSpPr>
          <p:nvPr/>
        </p:nvSpPr>
        <p:spPr bwMode="auto">
          <a:xfrm>
            <a:off x="10282460" y="5672666"/>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8" name="Line 5"/>
          <p:cNvSpPr>
            <a:spLocks noChangeShapeType="1"/>
          </p:cNvSpPr>
          <p:nvPr/>
        </p:nvSpPr>
        <p:spPr bwMode="auto">
          <a:xfrm>
            <a:off x="8181051" y="5882351"/>
            <a:ext cx="210185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9" name="Line 3"/>
          <p:cNvSpPr>
            <a:spLocks noChangeShapeType="1"/>
          </p:cNvSpPr>
          <p:nvPr/>
        </p:nvSpPr>
        <p:spPr bwMode="auto">
          <a:xfrm>
            <a:off x="8180611" y="5672665"/>
            <a:ext cx="0" cy="400109"/>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Tree>
    <p:extLst>
      <p:ext uri="{BB962C8B-B14F-4D97-AF65-F5344CB8AC3E}">
        <p14:creationId xmlns:p14="http://schemas.microsoft.com/office/powerpoint/2010/main" val="87799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28106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4" name="Line 3"/>
          <p:cNvSpPr>
            <a:spLocks noChangeShapeType="1"/>
          </p:cNvSpPr>
          <p:nvPr/>
        </p:nvSpPr>
        <p:spPr bwMode="auto">
          <a:xfrm>
            <a:off x="82208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5" name="Line 5"/>
          <p:cNvSpPr>
            <a:spLocks noChangeShapeType="1"/>
          </p:cNvSpPr>
          <p:nvPr/>
        </p:nvSpPr>
        <p:spPr bwMode="auto">
          <a:xfrm>
            <a:off x="2810669" y="4572000"/>
            <a:ext cx="541020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6" name="Line 6"/>
          <p:cNvSpPr>
            <a:spLocks noChangeShapeType="1"/>
          </p:cNvSpPr>
          <p:nvPr/>
        </p:nvSpPr>
        <p:spPr bwMode="auto">
          <a:xfrm flipV="1">
            <a:off x="5561806" y="4533900"/>
            <a:ext cx="0" cy="762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graphicFrame>
        <p:nvGraphicFramePr>
          <p:cNvPr id="7" name="Object 1"/>
          <p:cNvGraphicFramePr>
            <a:graphicFrameLocks noChangeAspect="1"/>
          </p:cNvGraphicFramePr>
          <p:nvPr>
            <p:extLst>
              <p:ext uri="{D42A27DB-BD31-4B8C-83A1-F6EECF244321}">
                <p14:modId xmlns:p14="http://schemas.microsoft.com/office/powerpoint/2010/main" val="1602058200"/>
              </p:ext>
            </p:extLst>
          </p:nvPr>
        </p:nvGraphicFramePr>
        <p:xfrm>
          <a:off x="2511425" y="1258888"/>
          <a:ext cx="6116638" cy="4510087"/>
        </p:xfrm>
        <a:graphic>
          <a:graphicData uri="http://schemas.openxmlformats.org/presentationml/2006/ole">
            <mc:AlternateContent xmlns:mc="http://schemas.openxmlformats.org/markup-compatibility/2006">
              <mc:Choice xmlns:v="urn:schemas-microsoft-com:vml" Requires="v">
                <p:oleObj spid="_x0000_s2217" name="Equation" r:id="rId4" imgW="3085920" imgH="2387520" progId="Equation.DSMT4">
                  <p:embed/>
                </p:oleObj>
              </mc:Choice>
              <mc:Fallback>
                <p:oleObj name="Equation" r:id="rId4" imgW="3085920" imgH="2387520" progId="Equation.DSMT4">
                  <p:embed/>
                  <p:pic>
                    <p:nvPicPr>
                      <p:cNvPr id="0" name=""/>
                      <p:cNvPicPr>
                        <a:picLocks noChangeAspect="1" noChangeArrowheads="1"/>
                      </p:cNvPicPr>
                      <p:nvPr/>
                    </p:nvPicPr>
                    <p:blipFill>
                      <a:blip r:embed="rId5"/>
                      <a:srcRect/>
                      <a:stretch>
                        <a:fillRect/>
                      </a:stretch>
                    </p:blipFill>
                    <p:spPr bwMode="auto">
                      <a:xfrm>
                        <a:off x="2511425" y="1258888"/>
                        <a:ext cx="6116638"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5363369" y="4911929"/>
            <a:ext cx="533400" cy="425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1"/>
          <p:cNvSpPr txBox="1">
            <a:spLocks noChangeArrowheads="1"/>
          </p:cNvSpPr>
          <p:nvPr/>
        </p:nvSpPr>
        <p:spPr bwMode="auto">
          <a:xfrm>
            <a:off x="2449513" y="889409"/>
            <a:ext cx="667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i="1" dirty="0">
                <a:solidFill>
                  <a:srgbClr val="000099"/>
                </a:solidFill>
                <a:latin typeface="Times New Roman" panose="02020603050405020304" pitchFamily="18" charset="0"/>
              </a:rPr>
              <a:t>The Confidence Interval for Breath Alcohol</a:t>
            </a:r>
          </a:p>
        </p:txBody>
      </p:sp>
      <p:sp>
        <p:nvSpPr>
          <p:cNvPr id="10" name="TextBox 1"/>
          <p:cNvSpPr txBox="1">
            <a:spLocks noChangeArrowheads="1"/>
          </p:cNvSpPr>
          <p:nvPr/>
        </p:nvSpPr>
        <p:spPr bwMode="auto">
          <a:xfrm>
            <a:off x="1828006" y="5664200"/>
            <a:ext cx="825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400" b="1">
                <a:solidFill>
                  <a:srgbClr val="FF0000"/>
                </a:solidFill>
                <a:latin typeface="Times New Roman" panose="02020603050405020304" pitchFamily="18" charset="0"/>
              </a:rPr>
              <a:t>Question:  What level of uncertainty are we willing to accept?</a:t>
            </a:r>
          </a:p>
        </p:txBody>
      </p:sp>
      <p:cxnSp>
        <p:nvCxnSpPr>
          <p:cNvPr id="11" name="Straight Arrow Connector 10"/>
          <p:cNvCxnSpPr/>
          <p:nvPr/>
        </p:nvCxnSpPr>
        <p:spPr>
          <a:xfrm>
            <a:off x="4723606" y="3346655"/>
            <a:ext cx="792163"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744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81200" y="1143000"/>
            <a:ext cx="80772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dirty="0">
                <a:ea typeface="Calibri" panose="020F0502020204030204" pitchFamily="34" charset="0"/>
                <a:cs typeface="Times New Roman" panose="02020603050405020304" pitchFamily="18" charset="0"/>
              </a:rPr>
              <a:t>An individual has a blood alcohol of 0.082 and 0.084 g/100ml.  Are they in violation of the 0.080 per se?  Are they over 0.080 g/100ml?   </a:t>
            </a:r>
          </a:p>
        </p:txBody>
      </p:sp>
      <p:pic>
        <p:nvPicPr>
          <p:cNvPr id="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073400"/>
            <a:ext cx="51927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46300" y="5335587"/>
            <a:ext cx="7560211" cy="523220"/>
          </a:xfrm>
          <a:prstGeom prst="rect">
            <a:avLst/>
          </a:prstGeom>
          <a:noFill/>
        </p:spPr>
        <p:txBody>
          <a:bodyPr wrap="none" rtlCol="0">
            <a:spAutoFit/>
          </a:bodyPr>
          <a:lstStyle/>
          <a:p>
            <a:r>
              <a:rPr lang="en-US" sz="2800" b="1" i="1" dirty="0">
                <a:solidFill>
                  <a:srgbClr val="FF0000"/>
                </a:solidFill>
              </a:rPr>
              <a:t>The best illustration of Measurement Uncertainty</a:t>
            </a:r>
          </a:p>
        </p:txBody>
      </p:sp>
      <p:sp>
        <p:nvSpPr>
          <p:cNvPr id="5" name="TextBox 4">
            <a:extLst>
              <a:ext uri="{FF2B5EF4-FFF2-40B4-BE49-F238E27FC236}">
                <a16:creationId xmlns:a16="http://schemas.microsoft.com/office/drawing/2014/main" id="{0A88EA86-C0C8-46C4-8817-6D2E67DD317C}"/>
              </a:ext>
            </a:extLst>
          </p:cNvPr>
          <p:cNvSpPr txBox="1"/>
          <p:nvPr/>
        </p:nvSpPr>
        <p:spPr>
          <a:xfrm>
            <a:off x="3553967" y="3044778"/>
            <a:ext cx="1523494" cy="369332"/>
          </a:xfrm>
          <a:prstGeom prst="rect">
            <a:avLst/>
          </a:prstGeom>
          <a:noFill/>
        </p:spPr>
        <p:txBody>
          <a:bodyPr wrap="none" rtlCol="0">
            <a:spAutoFit/>
          </a:bodyPr>
          <a:lstStyle/>
          <a:p>
            <a:r>
              <a:rPr lang="en-US" b="1" dirty="0">
                <a:solidFill>
                  <a:srgbClr val="00B050"/>
                </a:solidFill>
              </a:rPr>
              <a:t>0.077g/100ml</a:t>
            </a:r>
          </a:p>
        </p:txBody>
      </p:sp>
      <p:sp>
        <p:nvSpPr>
          <p:cNvPr id="6" name="TextBox 5">
            <a:extLst>
              <a:ext uri="{FF2B5EF4-FFF2-40B4-BE49-F238E27FC236}">
                <a16:creationId xmlns:a16="http://schemas.microsoft.com/office/drawing/2014/main" id="{CEAE1388-14BC-45A6-BA75-B1381F04588C}"/>
              </a:ext>
            </a:extLst>
          </p:cNvPr>
          <p:cNvSpPr txBox="1"/>
          <p:nvPr/>
        </p:nvSpPr>
        <p:spPr>
          <a:xfrm>
            <a:off x="6937839" y="3044778"/>
            <a:ext cx="1523494" cy="369332"/>
          </a:xfrm>
          <a:prstGeom prst="rect">
            <a:avLst/>
          </a:prstGeom>
          <a:noFill/>
        </p:spPr>
        <p:txBody>
          <a:bodyPr wrap="none" rtlCol="0">
            <a:spAutoFit/>
          </a:bodyPr>
          <a:lstStyle/>
          <a:p>
            <a:r>
              <a:rPr lang="en-US" b="1" dirty="0">
                <a:solidFill>
                  <a:srgbClr val="00B050"/>
                </a:solidFill>
              </a:rPr>
              <a:t>0.089g/100ml</a:t>
            </a:r>
          </a:p>
        </p:txBody>
      </p:sp>
      <p:cxnSp>
        <p:nvCxnSpPr>
          <p:cNvPr id="8" name="Straight Arrow Connector 7">
            <a:extLst>
              <a:ext uri="{FF2B5EF4-FFF2-40B4-BE49-F238E27FC236}">
                <a16:creationId xmlns:a16="http://schemas.microsoft.com/office/drawing/2014/main" id="{6FE5E921-D1AA-4B08-8E60-C8CD96553042}"/>
              </a:ext>
            </a:extLst>
          </p:cNvPr>
          <p:cNvCxnSpPr>
            <a:cxnSpLocks/>
          </p:cNvCxnSpPr>
          <p:nvPr/>
        </p:nvCxnSpPr>
        <p:spPr>
          <a:xfrm>
            <a:off x="4580878" y="3414110"/>
            <a:ext cx="665825" cy="199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07DB69B-4F4E-47FE-9E28-56CD343BB306}"/>
              </a:ext>
            </a:extLst>
          </p:cNvPr>
          <p:cNvCxnSpPr>
            <a:cxnSpLocks/>
          </p:cNvCxnSpPr>
          <p:nvPr/>
        </p:nvCxnSpPr>
        <p:spPr>
          <a:xfrm flipH="1">
            <a:off x="6945299" y="3414110"/>
            <a:ext cx="614795" cy="199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Object 6">
            <a:extLst>
              <a:ext uri="{FF2B5EF4-FFF2-40B4-BE49-F238E27FC236}">
                <a16:creationId xmlns:a16="http://schemas.microsoft.com/office/drawing/2014/main" id="{4373DC1E-561F-469C-B54A-91683A1C9C2A}"/>
              </a:ext>
            </a:extLst>
          </p:cNvPr>
          <p:cNvGraphicFramePr>
            <a:graphicFrameLocks noChangeAspect="1"/>
          </p:cNvGraphicFramePr>
          <p:nvPr>
            <p:extLst>
              <p:ext uri="{D42A27DB-BD31-4B8C-83A1-F6EECF244321}">
                <p14:modId xmlns:p14="http://schemas.microsoft.com/office/powerpoint/2010/main" val="842470620"/>
              </p:ext>
            </p:extLst>
          </p:nvPr>
        </p:nvGraphicFramePr>
        <p:xfrm>
          <a:off x="6405130" y="4428331"/>
          <a:ext cx="5022850" cy="865188"/>
        </p:xfrm>
        <a:graphic>
          <a:graphicData uri="http://schemas.openxmlformats.org/presentationml/2006/ole">
            <mc:AlternateContent xmlns:mc="http://schemas.openxmlformats.org/markup-compatibility/2006">
              <mc:Choice xmlns:v="urn:schemas-microsoft-com:vml" Requires="v">
                <p:oleObj spid="_x0000_s5289" name="Equation" r:id="rId5" imgW="2438280" imgH="419040" progId="Equation.DSMT4">
                  <p:embed/>
                </p:oleObj>
              </mc:Choice>
              <mc:Fallback>
                <p:oleObj name="Equation" r:id="rId5" imgW="2438280" imgH="419040" progId="Equation.DSMT4">
                  <p:embed/>
                  <p:pic>
                    <p:nvPicPr>
                      <p:cNvPr id="0" name=""/>
                      <p:cNvPicPr/>
                      <p:nvPr/>
                    </p:nvPicPr>
                    <p:blipFill>
                      <a:blip r:embed="rId6"/>
                      <a:stretch>
                        <a:fillRect/>
                      </a:stretch>
                    </p:blipFill>
                    <p:spPr>
                      <a:xfrm>
                        <a:off x="6405130" y="4428331"/>
                        <a:ext cx="5022850" cy="865188"/>
                      </a:xfrm>
                      <a:prstGeom prst="rect">
                        <a:avLst/>
                      </a:prstGeom>
                    </p:spPr>
                  </p:pic>
                </p:oleObj>
              </mc:Fallback>
            </mc:AlternateContent>
          </a:graphicData>
        </a:graphic>
      </p:graphicFrame>
    </p:spTree>
    <p:extLst>
      <p:ext uri="{BB962C8B-B14F-4D97-AF65-F5344CB8AC3E}">
        <p14:creationId xmlns:p14="http://schemas.microsoft.com/office/powerpoint/2010/main" val="36487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4279900" y="965200"/>
            <a:ext cx="2681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3600" b="1" i="1">
                <a:solidFill>
                  <a:srgbClr val="000099"/>
                </a:solidFill>
                <a:latin typeface="Times New Roman" panose="02020603050405020304" pitchFamily="18" charset="0"/>
              </a:rPr>
              <a:t>Terminology</a:t>
            </a:r>
          </a:p>
        </p:txBody>
      </p:sp>
      <p:sp>
        <p:nvSpPr>
          <p:cNvPr id="4" name="TextBox 1"/>
          <p:cNvSpPr txBox="1">
            <a:spLocks noChangeArrowheads="1"/>
          </p:cNvSpPr>
          <p:nvPr/>
        </p:nvSpPr>
        <p:spPr bwMode="auto">
          <a:xfrm>
            <a:off x="1911350" y="2032000"/>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dirty="0">
                <a:solidFill>
                  <a:srgbClr val="008000"/>
                </a:solidFill>
                <a:latin typeface="Times New Roman" panose="02020603050405020304" pitchFamily="18" charset="0"/>
              </a:rPr>
              <a:t>Uncertainty:</a:t>
            </a:r>
            <a:r>
              <a:rPr lang="en-US" altLang="en-US" sz="2800" b="1" dirty="0">
                <a:latin typeface="Times New Roman" panose="02020603050405020304" pitchFamily="18" charset="0"/>
              </a:rPr>
              <a:t>  the notion of doubt</a:t>
            </a:r>
          </a:p>
          <a:p>
            <a:pPr>
              <a:spcBef>
                <a:spcPct val="0"/>
              </a:spcBef>
              <a:buClrTx/>
              <a:buFontTx/>
              <a:buNone/>
            </a:pPr>
            <a:endParaRPr lang="en-US" altLang="en-US" sz="2800" b="1" dirty="0">
              <a:latin typeface="Times New Roman" panose="02020603050405020304" pitchFamily="18" charset="0"/>
            </a:endParaRPr>
          </a:p>
          <a:p>
            <a:pPr>
              <a:spcBef>
                <a:spcPct val="0"/>
              </a:spcBef>
              <a:buClrTx/>
              <a:buFontTx/>
              <a:buNone/>
            </a:pPr>
            <a:r>
              <a:rPr lang="en-US" altLang="en-US" sz="2800" b="1" dirty="0">
                <a:solidFill>
                  <a:srgbClr val="008000"/>
                </a:solidFill>
                <a:latin typeface="Times New Roman" panose="02020603050405020304" pitchFamily="18" charset="0"/>
              </a:rPr>
              <a:t>Error:</a:t>
            </a:r>
            <a:r>
              <a:rPr lang="en-US" altLang="en-US" sz="2800" b="1" dirty="0">
                <a:latin typeface="Times New Roman" panose="02020603050405020304" pitchFamily="18" charset="0"/>
              </a:rPr>
              <a:t>   a mistake (random and systematic)</a:t>
            </a:r>
          </a:p>
          <a:p>
            <a:pPr>
              <a:spcBef>
                <a:spcPct val="0"/>
              </a:spcBef>
              <a:buClrTx/>
              <a:buFontTx/>
              <a:buNone/>
            </a:pPr>
            <a:endParaRPr lang="en-US" altLang="en-US" sz="2800" b="1" dirty="0">
              <a:latin typeface="Times New Roman" panose="02020603050405020304" pitchFamily="18" charset="0"/>
            </a:endParaRPr>
          </a:p>
          <a:p>
            <a:pPr>
              <a:spcBef>
                <a:spcPct val="0"/>
              </a:spcBef>
              <a:buClrTx/>
              <a:buFontTx/>
              <a:buNone/>
            </a:pPr>
            <a:r>
              <a:rPr lang="en-US" altLang="en-US" sz="2800" b="1" dirty="0">
                <a:solidFill>
                  <a:srgbClr val="008000"/>
                </a:solidFill>
                <a:latin typeface="Times New Roman" panose="02020603050405020304" pitchFamily="18" charset="0"/>
              </a:rPr>
              <a:t>Uncertainty:   </a:t>
            </a:r>
            <a:r>
              <a:rPr lang="en-US" altLang="en-US" sz="2800" b="1" dirty="0">
                <a:latin typeface="Times New Roman" panose="02020603050405020304" pitchFamily="18" charset="0"/>
              </a:rPr>
              <a:t>The doubt we have about a measurement that is quantified by an interval symmetric about the measurement result within </a:t>
            </a:r>
          </a:p>
          <a:p>
            <a:pPr>
              <a:spcBef>
                <a:spcPct val="0"/>
              </a:spcBef>
              <a:buClrTx/>
              <a:buFontTx/>
              <a:buNone/>
            </a:pPr>
            <a:r>
              <a:rPr lang="en-US" altLang="en-US" sz="2800" b="1" dirty="0">
                <a:latin typeface="Times New Roman" panose="02020603050405020304" pitchFamily="18" charset="0"/>
              </a:rPr>
              <a:t>which we expect to bracket the measurand in repeated measures with a high level of probability</a:t>
            </a:r>
          </a:p>
        </p:txBody>
      </p:sp>
    </p:spTree>
    <p:extLst>
      <p:ext uri="{BB962C8B-B14F-4D97-AF65-F5344CB8AC3E}">
        <p14:creationId xmlns:p14="http://schemas.microsoft.com/office/powerpoint/2010/main" val="57511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6449269" y="27940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5" name="Line 5"/>
          <p:cNvSpPr>
            <a:spLocks noChangeShapeType="1"/>
          </p:cNvSpPr>
          <p:nvPr/>
        </p:nvSpPr>
        <p:spPr bwMode="auto">
          <a:xfrm>
            <a:off x="6449269" y="2946400"/>
            <a:ext cx="3635325"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6" name="Line 6"/>
          <p:cNvSpPr>
            <a:spLocks noChangeShapeType="1"/>
          </p:cNvSpPr>
          <p:nvPr/>
        </p:nvSpPr>
        <p:spPr bwMode="auto">
          <a:xfrm flipV="1">
            <a:off x="5561806" y="4610100"/>
            <a:ext cx="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dirty="0"/>
          </a:p>
        </p:txBody>
      </p:sp>
      <p:graphicFrame>
        <p:nvGraphicFramePr>
          <p:cNvPr id="7" name="Object 1"/>
          <p:cNvGraphicFramePr>
            <a:graphicFrameLocks noChangeAspect="1"/>
          </p:cNvGraphicFramePr>
          <p:nvPr/>
        </p:nvGraphicFramePr>
        <p:xfrm>
          <a:off x="1516063" y="1525588"/>
          <a:ext cx="9413875" cy="6043612"/>
        </p:xfrm>
        <a:graphic>
          <a:graphicData uri="http://schemas.openxmlformats.org/presentationml/2006/ole">
            <mc:AlternateContent xmlns:mc="http://schemas.openxmlformats.org/markup-compatibility/2006">
              <mc:Choice xmlns:v="urn:schemas-microsoft-com:vml" Requires="v">
                <p:oleObj spid="_x0000_s56426" name="Equation" r:id="rId4" imgW="4749480" imgH="3200400" progId="Equation.DSMT4">
                  <p:embed/>
                </p:oleObj>
              </mc:Choice>
              <mc:Fallback>
                <p:oleObj name="Equation" r:id="rId4" imgW="4749480" imgH="3200400" progId="Equation.DSMT4">
                  <p:embed/>
                  <p:pic>
                    <p:nvPicPr>
                      <p:cNvPr id="7" name="Object 1"/>
                      <p:cNvPicPr>
                        <a:picLocks noChangeAspect="1" noChangeArrowheads="1"/>
                      </p:cNvPicPr>
                      <p:nvPr/>
                    </p:nvPicPr>
                    <p:blipFill>
                      <a:blip r:embed="rId5"/>
                      <a:srcRect/>
                      <a:stretch>
                        <a:fillRect/>
                      </a:stretch>
                    </p:blipFill>
                    <p:spPr bwMode="auto">
                      <a:xfrm>
                        <a:off x="1516063" y="1525588"/>
                        <a:ext cx="9413875"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1"/>
          <p:cNvSpPr txBox="1">
            <a:spLocks noChangeArrowheads="1"/>
          </p:cNvSpPr>
          <p:nvPr/>
        </p:nvSpPr>
        <p:spPr bwMode="auto">
          <a:xfrm>
            <a:off x="2098625" y="875368"/>
            <a:ext cx="7985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i="1" dirty="0">
                <a:solidFill>
                  <a:srgbClr val="000099"/>
                </a:solidFill>
                <a:latin typeface="Times New Roman" panose="02020603050405020304" pitchFamily="18" charset="0"/>
              </a:rPr>
              <a:t>The Probability That The True Mean Exceeds 0.080</a:t>
            </a:r>
          </a:p>
        </p:txBody>
      </p:sp>
      <p:sp>
        <p:nvSpPr>
          <p:cNvPr id="12" name="Line 3">
            <a:extLst>
              <a:ext uri="{FF2B5EF4-FFF2-40B4-BE49-F238E27FC236}">
                <a16:creationId xmlns:a16="http://schemas.microsoft.com/office/drawing/2014/main" id="{3F6BCCCF-BF6F-4486-A02D-BA6D8547DB8C}"/>
              </a:ext>
            </a:extLst>
          </p:cNvPr>
          <p:cNvSpPr>
            <a:spLocks noChangeShapeType="1"/>
          </p:cNvSpPr>
          <p:nvPr/>
        </p:nvSpPr>
        <p:spPr bwMode="auto">
          <a:xfrm>
            <a:off x="10112325" y="27940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13" name="Line 3">
            <a:extLst>
              <a:ext uri="{FF2B5EF4-FFF2-40B4-BE49-F238E27FC236}">
                <a16:creationId xmlns:a16="http://schemas.microsoft.com/office/drawing/2014/main" id="{153FF52C-7FFD-48D8-9B4B-8115471906CC}"/>
              </a:ext>
            </a:extLst>
          </p:cNvPr>
          <p:cNvSpPr>
            <a:spLocks noChangeShapeType="1"/>
          </p:cNvSpPr>
          <p:nvPr/>
        </p:nvSpPr>
        <p:spPr bwMode="auto">
          <a:xfrm>
            <a:off x="7229425" y="27940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Tree>
    <p:extLst>
      <p:ext uri="{BB962C8B-B14F-4D97-AF65-F5344CB8AC3E}">
        <p14:creationId xmlns:p14="http://schemas.microsoft.com/office/powerpoint/2010/main" val="1200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30300" y="914400"/>
            <a:ext cx="10680700" cy="48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Obtain R Statistical Software</a:t>
            </a:r>
          </a:p>
          <a:p>
            <a:pPr>
              <a:lnSpc>
                <a:spcPct val="107000"/>
              </a:lnSpc>
              <a:spcBef>
                <a:spcPct val="0"/>
              </a:spcBef>
              <a:spcAft>
                <a:spcPts val="800"/>
              </a:spcAft>
              <a:buClrTx/>
              <a:buFontTx/>
              <a:buNone/>
            </a:pPr>
            <a:endParaRPr lang="en-US" altLang="en-US" sz="3600" b="1" dirty="0">
              <a:ea typeface="Calibri" panose="020F0502020204030204" pitchFamily="34" charset="0"/>
              <a:cs typeface="Times New Roman" panose="02020603050405020304" pitchFamily="18" charset="0"/>
            </a:endParaRPr>
          </a:p>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Google:     R</a:t>
            </a:r>
          </a:p>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              Download R for windows</a:t>
            </a:r>
          </a:p>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 Two files:   Script and Data on C:\Indiana\R files</a:t>
            </a:r>
          </a:p>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              File:  New Script (copy Script file)</a:t>
            </a:r>
          </a:p>
          <a:p>
            <a:pPr>
              <a:lnSpc>
                <a:spcPct val="107000"/>
              </a:lnSpc>
              <a:spcBef>
                <a:spcPct val="0"/>
              </a:spcBef>
              <a:spcAft>
                <a:spcPts val="800"/>
              </a:spcAft>
              <a:buClrTx/>
              <a:buFontTx/>
              <a:buNone/>
            </a:pPr>
            <a:r>
              <a:rPr lang="en-US" altLang="en-US" sz="3600" b="1" dirty="0">
                <a:ea typeface="Calibri" panose="020F0502020204030204" pitchFamily="34" charset="0"/>
                <a:cs typeface="Times New Roman" panose="02020603050405020304" pitchFamily="18" charset="0"/>
              </a:rPr>
              <a:t>              Highlight Script file and run        </a:t>
            </a:r>
          </a:p>
        </p:txBody>
      </p:sp>
    </p:spTree>
    <p:extLst>
      <p:ext uri="{BB962C8B-B14F-4D97-AF65-F5344CB8AC3E}">
        <p14:creationId xmlns:p14="http://schemas.microsoft.com/office/powerpoint/2010/main" val="3733063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16100" y="846943"/>
            <a:ext cx="83058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ClrTx/>
              <a:buFontTx/>
              <a:buNone/>
            </a:pPr>
            <a:r>
              <a:rPr lang="en-US" altLang="en-US" sz="2800" b="1" i="1" dirty="0">
                <a:solidFill>
                  <a:srgbClr val="7030A0"/>
                </a:solidFill>
                <a:ea typeface="Calibri" panose="020F0502020204030204" pitchFamily="34" charset="0"/>
                <a:cs typeface="Times New Roman" panose="02020603050405020304" pitchFamily="18" charset="0"/>
              </a:rPr>
              <a:t>Estimate Total Method Variation with Proficiency Data</a:t>
            </a:r>
          </a:p>
        </p:txBody>
      </p:sp>
      <p:sp>
        <p:nvSpPr>
          <p:cNvPr id="3" name="TextBox 2"/>
          <p:cNvSpPr txBox="1"/>
          <p:nvPr/>
        </p:nvSpPr>
        <p:spPr>
          <a:xfrm>
            <a:off x="505788" y="1870857"/>
            <a:ext cx="11686212" cy="4154984"/>
          </a:xfrm>
          <a:prstGeom prst="rect">
            <a:avLst/>
          </a:prstGeom>
          <a:noFill/>
        </p:spPr>
        <p:txBody>
          <a:bodyPr wrap="none" rtlCol="0">
            <a:spAutoFit/>
          </a:bodyPr>
          <a:lstStyle/>
          <a:p>
            <a:r>
              <a:rPr lang="en-US" sz="2400" b="1" dirty="0"/>
              <a:t>Response Summary       Item 1   Item 2   Item 3   Item 4   Item 5   Item 6   Item 7   Item 8</a:t>
            </a:r>
          </a:p>
          <a:p>
            <a:endParaRPr lang="en-US" sz="2400" b="1" dirty="0"/>
          </a:p>
          <a:p>
            <a:r>
              <a:rPr lang="en-US" sz="2400" b="1" dirty="0"/>
              <a:t>              Preparation          0.03       0.04       0.08       0.10       0.15       0.21       0.25       0.28</a:t>
            </a:r>
          </a:p>
          <a:p>
            <a:endParaRPr lang="en-US" sz="2400" b="1" dirty="0"/>
          </a:p>
          <a:p>
            <a:r>
              <a:rPr lang="en-US" sz="2400" b="1" dirty="0"/>
              <a:t>             Grand Mean        0.0370   0.0371   0.0775  0.1061  0.1478   0.2142   0.2482  0.2865</a:t>
            </a:r>
          </a:p>
          <a:p>
            <a:endParaRPr lang="en-US" sz="2400" b="1" dirty="0"/>
          </a:p>
          <a:p>
            <a:r>
              <a:rPr lang="en-US" sz="2400" b="1" dirty="0"/>
              <a:t> Standard Deviation       0.0031   0.0019    0.0024  0.0043  0.0037   0.0072   0.0060  0.0106</a:t>
            </a:r>
          </a:p>
          <a:p>
            <a:endParaRPr lang="en-US" sz="2400" b="1" dirty="0"/>
          </a:p>
          <a:p>
            <a:r>
              <a:rPr lang="en-US" sz="2400" b="1" dirty="0">
                <a:solidFill>
                  <a:srgbClr val="FF0000"/>
                </a:solidFill>
              </a:rPr>
              <a:t>Phoenix PD </a:t>
            </a:r>
            <a:r>
              <a:rPr lang="en-US" sz="2400" b="1" dirty="0" err="1">
                <a:solidFill>
                  <a:srgbClr val="FF0000"/>
                </a:solidFill>
              </a:rPr>
              <a:t>Unc</a:t>
            </a:r>
            <a:r>
              <a:rPr lang="en-US" sz="2400" b="1" dirty="0">
                <a:solidFill>
                  <a:srgbClr val="FF0000"/>
                </a:solidFill>
              </a:rPr>
              <a:t>. </a:t>
            </a:r>
            <a:r>
              <a:rPr lang="en-US" sz="2400" b="1" dirty="0" err="1">
                <a:solidFill>
                  <a:srgbClr val="FF0000"/>
                </a:solidFill>
              </a:rPr>
              <a:t>Func</a:t>
            </a:r>
            <a:r>
              <a:rPr lang="en-US" sz="2400" b="1" dirty="0">
                <a:solidFill>
                  <a:srgbClr val="FF0000"/>
                </a:solidFill>
              </a:rPr>
              <a:t>.  0.00006  0.0001   0.0003  0.0004  0.0007   0.0009   0.0011  0.0013</a:t>
            </a:r>
          </a:p>
          <a:p>
            <a:endParaRPr lang="en-US" sz="2400" b="1" dirty="0">
              <a:solidFill>
                <a:srgbClr val="FF0000"/>
              </a:solidFill>
            </a:endParaRPr>
          </a:p>
          <a:p>
            <a:r>
              <a:rPr lang="en-US" sz="2400" b="1" dirty="0">
                <a:solidFill>
                  <a:srgbClr val="002060"/>
                </a:solidFill>
              </a:rPr>
              <a:t>2018 and 2019      Collaborative Testing Services           Blood Alcohol</a:t>
            </a:r>
          </a:p>
        </p:txBody>
      </p:sp>
    </p:spTree>
    <p:extLst>
      <p:ext uri="{BB962C8B-B14F-4D97-AF65-F5344CB8AC3E}">
        <p14:creationId xmlns:p14="http://schemas.microsoft.com/office/powerpoint/2010/main" val="815739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0570" y="854462"/>
            <a:ext cx="8826122" cy="5584438"/>
          </a:xfrm>
          <a:prstGeom prst="rect">
            <a:avLst/>
          </a:prstGeom>
        </p:spPr>
      </p:pic>
    </p:spTree>
    <p:extLst>
      <p:ext uri="{BB962C8B-B14F-4D97-AF65-F5344CB8AC3E}">
        <p14:creationId xmlns:p14="http://schemas.microsoft.com/office/powerpoint/2010/main" val="2474178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1900" y="952500"/>
            <a:ext cx="7848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i="1" dirty="0">
                <a:solidFill>
                  <a:srgbClr val="000099"/>
                </a:solidFill>
                <a:ea typeface="Calibri" panose="020F0502020204030204" pitchFamily="34" charset="0"/>
                <a:cs typeface="Times New Roman" panose="02020603050405020304" pitchFamily="18" charset="0"/>
              </a:rPr>
              <a:t>Computation of Measurement Uncertainty</a:t>
            </a:r>
          </a:p>
          <a:p>
            <a:pPr>
              <a:lnSpc>
                <a:spcPct val="107000"/>
              </a:lnSpc>
              <a:spcBef>
                <a:spcPct val="0"/>
              </a:spcBef>
              <a:spcAft>
                <a:spcPts val="800"/>
              </a:spcAft>
              <a:buClrTx/>
              <a:buFontTx/>
              <a:buNone/>
            </a:pPr>
            <a:r>
              <a:rPr lang="en-US" altLang="en-US" sz="2800" b="1" i="1" dirty="0">
                <a:solidFill>
                  <a:srgbClr val="000099"/>
                </a:solidFill>
                <a:ea typeface="Calibri" panose="020F0502020204030204" pitchFamily="34" charset="0"/>
                <a:cs typeface="Times New Roman" panose="02020603050405020304" pitchFamily="18" charset="0"/>
              </a:rPr>
              <a:t>     GUM Bottom-Up-Approach – Breath Alcohol</a:t>
            </a:r>
          </a:p>
        </p:txBody>
      </p:sp>
      <p:graphicFrame>
        <p:nvGraphicFramePr>
          <p:cNvPr id="3" name="Object 3"/>
          <p:cNvGraphicFramePr>
            <a:graphicFrameLocks noChangeAspect="1"/>
          </p:cNvGraphicFramePr>
          <p:nvPr>
            <p:extLst>
              <p:ext uri="{D42A27DB-BD31-4B8C-83A1-F6EECF244321}">
                <p14:modId xmlns:p14="http://schemas.microsoft.com/office/powerpoint/2010/main" val="1796127480"/>
              </p:ext>
            </p:extLst>
          </p:nvPr>
        </p:nvGraphicFramePr>
        <p:xfrm>
          <a:off x="1317625" y="2476500"/>
          <a:ext cx="9155113" cy="3352800"/>
        </p:xfrm>
        <a:graphic>
          <a:graphicData uri="http://schemas.openxmlformats.org/presentationml/2006/ole">
            <mc:AlternateContent xmlns:mc="http://schemas.openxmlformats.org/markup-compatibility/2006">
              <mc:Choice xmlns:v="urn:schemas-microsoft-com:vml" Requires="v">
                <p:oleObj spid="_x0000_s7486" name="Equation" r:id="rId4" imgW="6159240" imgH="2247840" progId="Equation.DSMT4">
                  <p:embed/>
                </p:oleObj>
              </mc:Choice>
              <mc:Fallback>
                <p:oleObj name="Equation" r:id="rId4" imgW="6159240" imgH="2247840" progId="Equation.DSMT4">
                  <p:embed/>
                  <p:pic>
                    <p:nvPicPr>
                      <p:cNvPr id="0" name=""/>
                      <p:cNvPicPr>
                        <a:picLocks noChangeAspect="1" noChangeArrowheads="1"/>
                      </p:cNvPicPr>
                      <p:nvPr/>
                    </p:nvPicPr>
                    <p:blipFill>
                      <a:blip r:embed="rId5"/>
                      <a:srcRect/>
                      <a:stretch>
                        <a:fillRect/>
                      </a:stretch>
                    </p:blipFill>
                    <p:spPr bwMode="auto">
                      <a:xfrm>
                        <a:off x="1317625" y="2476500"/>
                        <a:ext cx="91551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861337" y="5974090"/>
            <a:ext cx="10642144" cy="523220"/>
          </a:xfrm>
          <a:prstGeom prst="rect">
            <a:avLst/>
          </a:prstGeom>
          <a:noFill/>
        </p:spPr>
        <p:txBody>
          <a:bodyPr wrap="none" rtlCol="0">
            <a:spAutoFit/>
          </a:bodyPr>
          <a:lstStyle/>
          <a:p>
            <a:r>
              <a:rPr lang="en-US" sz="2800" b="1" i="1" dirty="0">
                <a:solidFill>
                  <a:srgbClr val="FF0000"/>
                </a:solidFill>
              </a:rPr>
              <a:t>Assumptions:  multiplicative and independent    Any Double-Counting?</a:t>
            </a:r>
          </a:p>
        </p:txBody>
      </p:sp>
      <p:graphicFrame>
        <p:nvGraphicFramePr>
          <p:cNvPr id="5" name="Object 4">
            <a:extLst>
              <a:ext uri="{FF2B5EF4-FFF2-40B4-BE49-F238E27FC236}">
                <a16:creationId xmlns:a16="http://schemas.microsoft.com/office/drawing/2014/main" id="{CF16DBA5-F07E-4BF0-8A2A-DB44CA4EEE74}"/>
              </a:ext>
            </a:extLst>
          </p:cNvPr>
          <p:cNvGraphicFramePr>
            <a:graphicFrameLocks noChangeAspect="1"/>
          </p:cNvGraphicFramePr>
          <p:nvPr>
            <p:extLst>
              <p:ext uri="{D42A27DB-BD31-4B8C-83A1-F6EECF244321}">
                <p14:modId xmlns:p14="http://schemas.microsoft.com/office/powerpoint/2010/main" val="4123697339"/>
              </p:ext>
            </p:extLst>
          </p:nvPr>
        </p:nvGraphicFramePr>
        <p:xfrm>
          <a:off x="8378123" y="3843506"/>
          <a:ext cx="1621860" cy="863248"/>
        </p:xfrm>
        <a:graphic>
          <a:graphicData uri="http://schemas.openxmlformats.org/presentationml/2006/ole">
            <mc:AlternateContent xmlns:mc="http://schemas.openxmlformats.org/markup-compatibility/2006">
              <mc:Choice xmlns:v="urn:schemas-microsoft-com:vml" Requires="v">
                <p:oleObj spid="_x0000_s7487" name="Equation" r:id="rId6" imgW="787320" imgH="419040" progId="Equation.DSMT4">
                  <p:embed/>
                </p:oleObj>
              </mc:Choice>
              <mc:Fallback>
                <p:oleObj name="Equation" r:id="rId6" imgW="787320" imgH="419040" progId="Equation.DSMT4">
                  <p:embed/>
                  <p:pic>
                    <p:nvPicPr>
                      <p:cNvPr id="0" name=""/>
                      <p:cNvPicPr/>
                      <p:nvPr/>
                    </p:nvPicPr>
                    <p:blipFill>
                      <a:blip r:embed="rId7"/>
                      <a:stretch>
                        <a:fillRect/>
                      </a:stretch>
                    </p:blipFill>
                    <p:spPr>
                      <a:xfrm>
                        <a:off x="8378123" y="3843506"/>
                        <a:ext cx="1621860" cy="863248"/>
                      </a:xfrm>
                      <a:prstGeom prst="rect">
                        <a:avLst/>
                      </a:prstGeom>
                    </p:spPr>
                  </p:pic>
                </p:oleObj>
              </mc:Fallback>
            </mc:AlternateContent>
          </a:graphicData>
        </a:graphic>
      </p:graphicFrame>
    </p:spTree>
    <p:extLst>
      <p:ext uri="{BB962C8B-B14F-4D97-AF65-F5344CB8AC3E}">
        <p14:creationId xmlns:p14="http://schemas.microsoft.com/office/powerpoint/2010/main" val="328857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28106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4" name="Line 3"/>
          <p:cNvSpPr>
            <a:spLocks noChangeShapeType="1"/>
          </p:cNvSpPr>
          <p:nvPr/>
        </p:nvSpPr>
        <p:spPr bwMode="auto">
          <a:xfrm>
            <a:off x="82208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5" name="Line 5"/>
          <p:cNvSpPr>
            <a:spLocks noChangeShapeType="1"/>
          </p:cNvSpPr>
          <p:nvPr/>
        </p:nvSpPr>
        <p:spPr bwMode="auto">
          <a:xfrm>
            <a:off x="2810669" y="4572000"/>
            <a:ext cx="541020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6" name="Line 6"/>
          <p:cNvSpPr>
            <a:spLocks noChangeShapeType="1"/>
          </p:cNvSpPr>
          <p:nvPr/>
        </p:nvSpPr>
        <p:spPr bwMode="auto">
          <a:xfrm flipV="1">
            <a:off x="5561806" y="4533900"/>
            <a:ext cx="0" cy="762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graphicFrame>
        <p:nvGraphicFramePr>
          <p:cNvPr id="7" name="Object 1"/>
          <p:cNvGraphicFramePr>
            <a:graphicFrameLocks noChangeAspect="1"/>
          </p:cNvGraphicFramePr>
          <p:nvPr>
            <p:extLst>
              <p:ext uri="{D42A27DB-BD31-4B8C-83A1-F6EECF244321}">
                <p14:modId xmlns:p14="http://schemas.microsoft.com/office/powerpoint/2010/main" val="3516341025"/>
              </p:ext>
            </p:extLst>
          </p:nvPr>
        </p:nvGraphicFramePr>
        <p:xfrm>
          <a:off x="2449513" y="1474788"/>
          <a:ext cx="6242050" cy="4078287"/>
        </p:xfrm>
        <a:graphic>
          <a:graphicData uri="http://schemas.openxmlformats.org/presentationml/2006/ole">
            <mc:AlternateContent xmlns:mc="http://schemas.openxmlformats.org/markup-compatibility/2006">
              <mc:Choice xmlns:v="urn:schemas-microsoft-com:vml" Requires="v">
                <p:oleObj spid="_x0000_s8361" name="Equation" r:id="rId4" imgW="3149280" imgH="2158920" progId="Equation.DSMT4">
                  <p:embed/>
                </p:oleObj>
              </mc:Choice>
              <mc:Fallback>
                <p:oleObj name="Equation" r:id="rId4" imgW="3149280" imgH="2158920" progId="Equation.DSMT4">
                  <p:embed/>
                  <p:pic>
                    <p:nvPicPr>
                      <p:cNvPr id="0" name=""/>
                      <p:cNvPicPr>
                        <a:picLocks noChangeAspect="1" noChangeArrowheads="1"/>
                      </p:cNvPicPr>
                      <p:nvPr/>
                    </p:nvPicPr>
                    <p:blipFill>
                      <a:blip r:embed="rId5"/>
                      <a:srcRect/>
                      <a:stretch>
                        <a:fillRect/>
                      </a:stretch>
                    </p:blipFill>
                    <p:spPr bwMode="auto">
                      <a:xfrm>
                        <a:off x="2449513" y="1474788"/>
                        <a:ext cx="624205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5363369" y="4775200"/>
            <a:ext cx="533400" cy="425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1"/>
          <p:cNvSpPr txBox="1">
            <a:spLocks noChangeArrowheads="1"/>
          </p:cNvSpPr>
          <p:nvPr/>
        </p:nvSpPr>
        <p:spPr bwMode="auto">
          <a:xfrm>
            <a:off x="2557008" y="925513"/>
            <a:ext cx="667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i="1" dirty="0">
                <a:solidFill>
                  <a:srgbClr val="000099"/>
                </a:solidFill>
                <a:latin typeface="Times New Roman" panose="02020603050405020304" pitchFamily="18" charset="0"/>
              </a:rPr>
              <a:t>The Confidence Interval for Breath Alcohol</a:t>
            </a:r>
          </a:p>
        </p:txBody>
      </p:sp>
      <p:sp>
        <p:nvSpPr>
          <p:cNvPr id="10" name="TextBox 1"/>
          <p:cNvSpPr txBox="1">
            <a:spLocks noChangeArrowheads="1"/>
          </p:cNvSpPr>
          <p:nvPr/>
        </p:nvSpPr>
        <p:spPr bwMode="auto">
          <a:xfrm>
            <a:off x="1828006" y="5664200"/>
            <a:ext cx="825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400" b="1">
                <a:solidFill>
                  <a:srgbClr val="FF0000"/>
                </a:solidFill>
                <a:latin typeface="Times New Roman" panose="02020603050405020304" pitchFamily="18" charset="0"/>
              </a:rPr>
              <a:t>Question:  What level of uncertainty are we willing to accept?</a:t>
            </a:r>
          </a:p>
        </p:txBody>
      </p:sp>
      <p:cxnSp>
        <p:nvCxnSpPr>
          <p:cNvPr id="11" name="Straight Arrow Connector 10"/>
          <p:cNvCxnSpPr/>
          <p:nvPr/>
        </p:nvCxnSpPr>
        <p:spPr>
          <a:xfrm>
            <a:off x="4571206" y="3248026"/>
            <a:ext cx="792163"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712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70100" y="939800"/>
            <a:ext cx="7848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i="1" dirty="0">
                <a:solidFill>
                  <a:srgbClr val="000099"/>
                </a:solidFill>
                <a:ea typeface="Calibri" panose="020F0502020204030204" pitchFamily="34" charset="0"/>
                <a:cs typeface="Times New Roman" panose="02020603050405020304" pitchFamily="18" charset="0"/>
              </a:rPr>
              <a:t>Computation of Measurement Uncertainty</a:t>
            </a:r>
          </a:p>
          <a:p>
            <a:pPr>
              <a:lnSpc>
                <a:spcPct val="107000"/>
              </a:lnSpc>
              <a:spcBef>
                <a:spcPct val="0"/>
              </a:spcBef>
              <a:spcAft>
                <a:spcPts val="800"/>
              </a:spcAft>
              <a:buClrTx/>
              <a:buFontTx/>
              <a:buNone/>
            </a:pPr>
            <a:r>
              <a:rPr lang="en-US" altLang="en-US" sz="2800" b="1" i="1" dirty="0">
                <a:solidFill>
                  <a:srgbClr val="000099"/>
                </a:solidFill>
                <a:ea typeface="Calibri" panose="020F0502020204030204" pitchFamily="34" charset="0"/>
                <a:cs typeface="Times New Roman" panose="02020603050405020304" pitchFamily="18" charset="0"/>
              </a:rPr>
              <a:t>     GUM Bottom-Up-Approach – Blood Alcohol</a:t>
            </a:r>
          </a:p>
        </p:txBody>
      </p:sp>
      <p:sp>
        <p:nvSpPr>
          <p:cNvPr id="7" name="Rectangle 2"/>
          <p:cNvSpPr>
            <a:spLocks noChangeArrowheads="1"/>
          </p:cNvSpPr>
          <p:nvPr/>
        </p:nvSpPr>
        <p:spPr bwMode="auto">
          <a:xfrm>
            <a:off x="784643" y="2446017"/>
            <a:ext cx="157634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91072070"/>
              </p:ext>
            </p:extLst>
          </p:nvPr>
        </p:nvGraphicFramePr>
        <p:xfrm>
          <a:off x="1971150" y="2446018"/>
          <a:ext cx="8541275" cy="3530600"/>
        </p:xfrm>
        <a:graphic>
          <a:graphicData uri="http://schemas.openxmlformats.org/presentationml/2006/ole">
            <mc:AlternateContent xmlns:mc="http://schemas.openxmlformats.org/markup-compatibility/2006">
              <mc:Choice xmlns:v="urn:schemas-microsoft-com:vml" Requires="v">
                <p:oleObj spid="_x0000_s9533" name="Equation" r:id="rId4" imgW="5956200" imgH="2438280" progId="Equation.DSMT4">
                  <p:embed/>
                </p:oleObj>
              </mc:Choice>
              <mc:Fallback>
                <p:oleObj name="Equation" r:id="rId4" imgW="5956200" imgH="2438280" progId="Equation.DSMT4">
                  <p:embed/>
                  <p:pic>
                    <p:nvPicPr>
                      <p:cNvPr id="0" name="Object 1"/>
                      <p:cNvPicPr>
                        <a:picLocks noChangeAspect="1" noChangeArrowheads="1"/>
                      </p:cNvPicPr>
                      <p:nvPr/>
                    </p:nvPicPr>
                    <p:blipFill>
                      <a:blip r:embed="rId5"/>
                      <a:srcRect/>
                      <a:stretch>
                        <a:fillRect/>
                      </a:stretch>
                    </p:blipFill>
                    <p:spPr bwMode="auto">
                      <a:xfrm>
                        <a:off x="1971150" y="2446018"/>
                        <a:ext cx="8541275" cy="3530600"/>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1E6FC5E-28D1-4CF0-B1F5-C748200C7416}"/>
              </a:ext>
            </a:extLst>
          </p:cNvPr>
          <p:cNvSpPr txBox="1"/>
          <p:nvPr/>
        </p:nvSpPr>
        <p:spPr>
          <a:xfrm>
            <a:off x="861337" y="5974090"/>
            <a:ext cx="10642144" cy="523220"/>
          </a:xfrm>
          <a:prstGeom prst="rect">
            <a:avLst/>
          </a:prstGeom>
          <a:noFill/>
        </p:spPr>
        <p:txBody>
          <a:bodyPr wrap="none" rtlCol="0">
            <a:spAutoFit/>
          </a:bodyPr>
          <a:lstStyle/>
          <a:p>
            <a:r>
              <a:rPr lang="en-US" sz="2800" b="1" i="1" dirty="0">
                <a:solidFill>
                  <a:srgbClr val="FF0000"/>
                </a:solidFill>
              </a:rPr>
              <a:t>Assumptions:  multiplicative and independent    Any Double-Counting?</a:t>
            </a:r>
          </a:p>
        </p:txBody>
      </p:sp>
      <p:graphicFrame>
        <p:nvGraphicFramePr>
          <p:cNvPr id="6" name="Object 5">
            <a:extLst>
              <a:ext uri="{FF2B5EF4-FFF2-40B4-BE49-F238E27FC236}">
                <a16:creationId xmlns:a16="http://schemas.microsoft.com/office/drawing/2014/main" id="{9D8CFC00-D8F0-42B2-A954-A578D2CC4B86}"/>
              </a:ext>
            </a:extLst>
          </p:cNvPr>
          <p:cNvGraphicFramePr>
            <a:graphicFrameLocks noChangeAspect="1"/>
          </p:cNvGraphicFramePr>
          <p:nvPr>
            <p:extLst>
              <p:ext uri="{D42A27DB-BD31-4B8C-83A1-F6EECF244321}">
                <p14:modId xmlns:p14="http://schemas.microsoft.com/office/powerpoint/2010/main" val="2685229251"/>
              </p:ext>
            </p:extLst>
          </p:nvPr>
        </p:nvGraphicFramePr>
        <p:xfrm>
          <a:off x="8296840" y="2938041"/>
          <a:ext cx="1621860" cy="863248"/>
        </p:xfrm>
        <a:graphic>
          <a:graphicData uri="http://schemas.openxmlformats.org/presentationml/2006/ole">
            <mc:AlternateContent xmlns:mc="http://schemas.openxmlformats.org/markup-compatibility/2006">
              <mc:Choice xmlns:v="urn:schemas-microsoft-com:vml" Requires="v">
                <p:oleObj spid="_x0000_s9534" name="Equation" r:id="rId6" imgW="787320" imgH="419040" progId="Equation.DSMT4">
                  <p:embed/>
                </p:oleObj>
              </mc:Choice>
              <mc:Fallback>
                <p:oleObj name="Equation" r:id="rId6" imgW="787320" imgH="419040" progId="Equation.DSMT4">
                  <p:embed/>
                  <p:pic>
                    <p:nvPicPr>
                      <p:cNvPr id="5" name="Object 4">
                        <a:extLst>
                          <a:ext uri="{FF2B5EF4-FFF2-40B4-BE49-F238E27FC236}">
                            <a16:creationId xmlns:a16="http://schemas.microsoft.com/office/drawing/2014/main" id="{CF16DBA5-F07E-4BF0-8A2A-DB44CA4EEE74}"/>
                          </a:ext>
                        </a:extLst>
                      </p:cNvPr>
                      <p:cNvPicPr/>
                      <p:nvPr/>
                    </p:nvPicPr>
                    <p:blipFill>
                      <a:blip r:embed="rId7"/>
                      <a:stretch>
                        <a:fillRect/>
                      </a:stretch>
                    </p:blipFill>
                    <p:spPr>
                      <a:xfrm>
                        <a:off x="8296840" y="2938041"/>
                        <a:ext cx="1621860" cy="863248"/>
                      </a:xfrm>
                      <a:prstGeom prst="rect">
                        <a:avLst/>
                      </a:prstGeom>
                    </p:spPr>
                  </p:pic>
                </p:oleObj>
              </mc:Fallback>
            </mc:AlternateContent>
          </a:graphicData>
        </a:graphic>
      </p:graphicFrame>
    </p:spTree>
    <p:extLst>
      <p:ext uri="{BB962C8B-B14F-4D97-AF65-F5344CB8AC3E}">
        <p14:creationId xmlns:p14="http://schemas.microsoft.com/office/powerpoint/2010/main" val="257936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28106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4" name="Line 3"/>
          <p:cNvSpPr>
            <a:spLocks noChangeShapeType="1"/>
          </p:cNvSpPr>
          <p:nvPr/>
        </p:nvSpPr>
        <p:spPr bwMode="auto">
          <a:xfrm>
            <a:off x="8220869" y="4419600"/>
            <a:ext cx="0" cy="3048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5" name="Line 5"/>
          <p:cNvSpPr>
            <a:spLocks noChangeShapeType="1"/>
          </p:cNvSpPr>
          <p:nvPr/>
        </p:nvSpPr>
        <p:spPr bwMode="auto">
          <a:xfrm>
            <a:off x="2810669" y="4572000"/>
            <a:ext cx="541020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sp>
        <p:nvSpPr>
          <p:cNvPr id="6" name="Line 6"/>
          <p:cNvSpPr>
            <a:spLocks noChangeShapeType="1"/>
          </p:cNvSpPr>
          <p:nvPr/>
        </p:nvSpPr>
        <p:spPr bwMode="auto">
          <a:xfrm flipV="1">
            <a:off x="5561806" y="4533900"/>
            <a:ext cx="0" cy="7620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b="1"/>
          </a:p>
        </p:txBody>
      </p:sp>
      <p:graphicFrame>
        <p:nvGraphicFramePr>
          <p:cNvPr id="7" name="Object 1"/>
          <p:cNvGraphicFramePr>
            <a:graphicFrameLocks noChangeAspect="1"/>
          </p:cNvGraphicFramePr>
          <p:nvPr>
            <p:extLst>
              <p:ext uri="{D42A27DB-BD31-4B8C-83A1-F6EECF244321}">
                <p14:modId xmlns:p14="http://schemas.microsoft.com/office/powerpoint/2010/main" val="3957418658"/>
              </p:ext>
            </p:extLst>
          </p:nvPr>
        </p:nvGraphicFramePr>
        <p:xfrm>
          <a:off x="2382044" y="1448733"/>
          <a:ext cx="6267450" cy="4078287"/>
        </p:xfrm>
        <a:graphic>
          <a:graphicData uri="http://schemas.openxmlformats.org/presentationml/2006/ole">
            <mc:AlternateContent xmlns:mc="http://schemas.openxmlformats.org/markup-compatibility/2006">
              <mc:Choice xmlns:v="urn:schemas-microsoft-com:vml" Requires="v">
                <p:oleObj spid="_x0000_s10409" name="Equation" r:id="rId4" imgW="3162240" imgH="2158920" progId="Equation.DSMT4">
                  <p:embed/>
                </p:oleObj>
              </mc:Choice>
              <mc:Fallback>
                <p:oleObj name="Equation" r:id="rId4" imgW="3162240" imgH="2158920" progId="Equation.DSMT4">
                  <p:embed/>
                  <p:pic>
                    <p:nvPicPr>
                      <p:cNvPr id="0" name=""/>
                      <p:cNvPicPr>
                        <a:picLocks noChangeAspect="1" noChangeArrowheads="1"/>
                      </p:cNvPicPr>
                      <p:nvPr/>
                    </p:nvPicPr>
                    <p:blipFill>
                      <a:blip r:embed="rId5"/>
                      <a:srcRect/>
                      <a:stretch>
                        <a:fillRect/>
                      </a:stretch>
                    </p:blipFill>
                    <p:spPr bwMode="auto">
                      <a:xfrm>
                        <a:off x="2382044" y="1448733"/>
                        <a:ext cx="626745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5363369" y="4775200"/>
            <a:ext cx="533400" cy="425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1"/>
          <p:cNvSpPr txBox="1">
            <a:spLocks noChangeArrowheads="1"/>
          </p:cNvSpPr>
          <p:nvPr/>
        </p:nvSpPr>
        <p:spPr bwMode="auto">
          <a:xfrm>
            <a:off x="2245739" y="977763"/>
            <a:ext cx="6540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i="1" dirty="0">
                <a:solidFill>
                  <a:srgbClr val="000099"/>
                </a:solidFill>
                <a:latin typeface="Times New Roman" panose="02020603050405020304" pitchFamily="18" charset="0"/>
              </a:rPr>
              <a:t>The Confidence Interval for Blood Alcohol</a:t>
            </a:r>
          </a:p>
        </p:txBody>
      </p:sp>
      <p:sp>
        <p:nvSpPr>
          <p:cNvPr id="10" name="TextBox 1"/>
          <p:cNvSpPr txBox="1">
            <a:spLocks noChangeArrowheads="1"/>
          </p:cNvSpPr>
          <p:nvPr/>
        </p:nvSpPr>
        <p:spPr bwMode="auto">
          <a:xfrm>
            <a:off x="1828006" y="5664200"/>
            <a:ext cx="825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400" b="1">
                <a:solidFill>
                  <a:srgbClr val="FF0000"/>
                </a:solidFill>
                <a:latin typeface="Times New Roman" panose="02020603050405020304" pitchFamily="18" charset="0"/>
              </a:rPr>
              <a:t>Question:  What level of uncertainty are we willing to accept?</a:t>
            </a:r>
          </a:p>
        </p:txBody>
      </p:sp>
      <p:cxnSp>
        <p:nvCxnSpPr>
          <p:cNvPr id="11" name="Straight Arrow Connector 10"/>
          <p:cNvCxnSpPr/>
          <p:nvPr/>
        </p:nvCxnSpPr>
        <p:spPr>
          <a:xfrm>
            <a:off x="4571206" y="3248026"/>
            <a:ext cx="792163"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329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66963" y="774700"/>
            <a:ext cx="7848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i="1" dirty="0">
                <a:solidFill>
                  <a:srgbClr val="000099"/>
                </a:solidFill>
                <a:ea typeface="Calibri" panose="020F0502020204030204" pitchFamily="34" charset="0"/>
                <a:cs typeface="Times New Roman" panose="02020603050405020304" pitchFamily="18" charset="0"/>
              </a:rPr>
              <a:t>Excel Summary of Measurement Uncertainty</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1419225"/>
            <a:ext cx="89281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937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018523" y="812800"/>
            <a:ext cx="4862443" cy="5765800"/>
          </a:xfrm>
          <a:prstGeom prst="rect">
            <a:avLst/>
          </a:prstGeom>
        </p:spPr>
      </p:pic>
      <p:sp>
        <p:nvSpPr>
          <p:cNvPr id="2" name="TextBox 1">
            <a:extLst>
              <a:ext uri="{FF2B5EF4-FFF2-40B4-BE49-F238E27FC236}">
                <a16:creationId xmlns:a16="http://schemas.microsoft.com/office/drawing/2014/main" id="{8DE50C7A-D476-488A-97DA-A029769C631C}"/>
              </a:ext>
            </a:extLst>
          </p:cNvPr>
          <p:cNvSpPr txBox="1"/>
          <p:nvPr/>
        </p:nvSpPr>
        <p:spPr>
          <a:xfrm>
            <a:off x="404261" y="1963554"/>
            <a:ext cx="2387128" cy="707886"/>
          </a:xfrm>
          <a:prstGeom prst="rect">
            <a:avLst/>
          </a:prstGeom>
          <a:noFill/>
        </p:spPr>
        <p:txBody>
          <a:bodyPr wrap="none" rtlCol="0">
            <a:spAutoFit/>
          </a:bodyPr>
          <a:lstStyle/>
          <a:p>
            <a:r>
              <a:rPr lang="en-US" sz="2000" b="1" i="1" dirty="0">
                <a:solidFill>
                  <a:srgbClr val="002060"/>
                </a:solidFill>
              </a:rPr>
              <a:t>Develop from the </a:t>
            </a:r>
          </a:p>
          <a:p>
            <a:r>
              <a:rPr lang="en-US" sz="2000" b="1" i="1" dirty="0">
                <a:solidFill>
                  <a:srgbClr val="002060"/>
                </a:solidFill>
              </a:rPr>
              <a:t>Uncertainty function</a:t>
            </a:r>
          </a:p>
        </p:txBody>
      </p:sp>
      <p:cxnSp>
        <p:nvCxnSpPr>
          <p:cNvPr id="5" name="Straight Arrow Connector 4">
            <a:extLst>
              <a:ext uri="{FF2B5EF4-FFF2-40B4-BE49-F238E27FC236}">
                <a16:creationId xmlns:a16="http://schemas.microsoft.com/office/drawing/2014/main" id="{93FD6CA5-5439-42CD-B7D6-77227DD14549}"/>
              </a:ext>
            </a:extLst>
          </p:cNvPr>
          <p:cNvCxnSpPr/>
          <p:nvPr/>
        </p:nvCxnSpPr>
        <p:spPr>
          <a:xfrm>
            <a:off x="1963554" y="2752825"/>
            <a:ext cx="1520791" cy="548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6" name="Object 5">
            <a:extLst>
              <a:ext uri="{FF2B5EF4-FFF2-40B4-BE49-F238E27FC236}">
                <a16:creationId xmlns:a16="http://schemas.microsoft.com/office/drawing/2014/main" id="{38354882-A69E-43E4-9768-765016DBB876}"/>
              </a:ext>
            </a:extLst>
          </p:cNvPr>
          <p:cNvGraphicFramePr>
            <a:graphicFrameLocks noChangeAspect="1"/>
          </p:cNvGraphicFramePr>
          <p:nvPr>
            <p:extLst>
              <p:ext uri="{D42A27DB-BD31-4B8C-83A1-F6EECF244321}">
                <p14:modId xmlns:p14="http://schemas.microsoft.com/office/powerpoint/2010/main" val="2046970386"/>
              </p:ext>
            </p:extLst>
          </p:nvPr>
        </p:nvGraphicFramePr>
        <p:xfrm>
          <a:off x="8204200" y="2752725"/>
          <a:ext cx="3730625" cy="1770063"/>
        </p:xfrm>
        <a:graphic>
          <a:graphicData uri="http://schemas.openxmlformats.org/presentationml/2006/ole">
            <mc:AlternateContent xmlns:mc="http://schemas.openxmlformats.org/markup-compatibility/2006">
              <mc:Choice xmlns:v="urn:schemas-microsoft-com:vml" Requires="v">
                <p:oleObj spid="_x0000_s51349" name="Equation" r:id="rId5" imgW="2412720" imgH="1143000" progId="Equation.DSMT4">
                  <p:embed/>
                </p:oleObj>
              </mc:Choice>
              <mc:Fallback>
                <p:oleObj name="Equation" r:id="rId5" imgW="2412720" imgH="1143000" progId="Equation.DSMT4">
                  <p:embed/>
                  <p:pic>
                    <p:nvPicPr>
                      <p:cNvPr id="6" name="Object 5">
                        <a:extLst>
                          <a:ext uri="{FF2B5EF4-FFF2-40B4-BE49-F238E27FC236}">
                            <a16:creationId xmlns:a16="http://schemas.microsoft.com/office/drawing/2014/main" id="{9D8CFC00-D8F0-42B2-A954-A578D2CC4B86}"/>
                          </a:ext>
                        </a:extLst>
                      </p:cNvPr>
                      <p:cNvPicPr/>
                      <p:nvPr/>
                    </p:nvPicPr>
                    <p:blipFill>
                      <a:blip r:embed="rId6"/>
                      <a:stretch>
                        <a:fillRect/>
                      </a:stretch>
                    </p:blipFill>
                    <p:spPr>
                      <a:xfrm>
                        <a:off x="8204200" y="2752725"/>
                        <a:ext cx="3730625" cy="1770063"/>
                      </a:xfrm>
                      <a:prstGeom prst="rect">
                        <a:avLst/>
                      </a:prstGeom>
                    </p:spPr>
                  </p:pic>
                </p:oleObj>
              </mc:Fallback>
            </mc:AlternateContent>
          </a:graphicData>
        </a:graphic>
      </p:graphicFrame>
    </p:spTree>
    <p:extLst>
      <p:ext uri="{BB962C8B-B14F-4D97-AF65-F5344CB8AC3E}">
        <p14:creationId xmlns:p14="http://schemas.microsoft.com/office/powerpoint/2010/main" val="305274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19300" y="1092200"/>
            <a:ext cx="80772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800" b="1" i="1" dirty="0">
                <a:solidFill>
                  <a:srgbClr val="FF0000"/>
                </a:solidFill>
                <a:latin typeface="Arial" panose="020B0604020202020204" pitchFamily="34" charset="0"/>
              </a:rPr>
              <a:t>Factors Motivating the Attention on Measurement Uncertainty</a:t>
            </a:r>
          </a:p>
          <a:p>
            <a:pPr eaLnBrk="1" hangingPunct="1">
              <a:spcBef>
                <a:spcPct val="0"/>
              </a:spcBef>
              <a:buClrTx/>
              <a:buFontTx/>
              <a:buNone/>
            </a:pPr>
            <a:endParaRPr lang="en-US" altLang="en-US" sz="2000" b="1" i="1" dirty="0">
              <a:solidFill>
                <a:srgbClr val="000099"/>
              </a:solidFill>
              <a:latin typeface="Arial" panose="020B0604020202020204" pitchFamily="34" charset="0"/>
            </a:endParaRPr>
          </a:p>
          <a:p>
            <a:pPr eaLnBrk="1" hangingPunct="1">
              <a:spcBef>
                <a:spcPct val="0"/>
              </a:spcBef>
              <a:buClrTx/>
              <a:buFontTx/>
              <a:buNone/>
            </a:pPr>
            <a:r>
              <a:rPr lang="en-US" altLang="en-US" sz="2000" b="1" i="1" dirty="0">
                <a:solidFill>
                  <a:srgbClr val="000099"/>
                </a:solidFill>
                <a:latin typeface="Arial" panose="020B0604020202020204" pitchFamily="34" charset="0"/>
              </a:rPr>
              <a:t>NAS Report </a:t>
            </a:r>
          </a:p>
          <a:p>
            <a:pPr eaLnBrk="1" hangingPunct="1">
              <a:spcBef>
                <a:spcPct val="0"/>
              </a:spcBef>
              <a:buClrTx/>
              <a:buFontTx/>
              <a:buNone/>
            </a:pPr>
            <a:r>
              <a:rPr lang="en-US" altLang="en-US" sz="2000" b="1" dirty="0">
                <a:solidFill>
                  <a:srgbClr val="000099"/>
                </a:solidFill>
                <a:latin typeface="Arial" panose="020B0604020202020204" pitchFamily="34" charset="0"/>
              </a:rPr>
              <a:t>“</a:t>
            </a:r>
            <a:r>
              <a:rPr lang="en-US" altLang="en-US" sz="2000" b="1" i="1" dirty="0">
                <a:solidFill>
                  <a:srgbClr val="000099"/>
                </a:solidFill>
                <a:latin typeface="Arial" panose="020B0604020202020204" pitchFamily="34" charset="0"/>
              </a:rPr>
              <a:t>All results for every forensic science method should </a:t>
            </a:r>
          </a:p>
          <a:p>
            <a:pPr eaLnBrk="1" hangingPunct="1">
              <a:spcBef>
                <a:spcPct val="0"/>
              </a:spcBef>
              <a:buClrTx/>
              <a:buFontTx/>
              <a:buNone/>
            </a:pPr>
            <a:r>
              <a:rPr lang="en-US" altLang="en-US" sz="2000" b="1" i="1" dirty="0">
                <a:solidFill>
                  <a:srgbClr val="000099"/>
                </a:solidFill>
                <a:latin typeface="Arial" panose="020B0604020202020204" pitchFamily="34" charset="0"/>
              </a:rPr>
              <a:t>indicate the uncertainty in the measurements </a:t>
            </a:r>
          </a:p>
          <a:p>
            <a:pPr eaLnBrk="1" hangingPunct="1">
              <a:spcBef>
                <a:spcPct val="0"/>
              </a:spcBef>
              <a:buClrTx/>
              <a:buFontTx/>
              <a:buNone/>
            </a:pPr>
            <a:r>
              <a:rPr lang="en-US" altLang="en-US" sz="2000" b="1" i="1" dirty="0">
                <a:solidFill>
                  <a:srgbClr val="000099"/>
                </a:solidFill>
                <a:latin typeface="Arial" panose="020B0604020202020204" pitchFamily="34" charset="0"/>
              </a:rPr>
              <a:t>that are made,...”.</a:t>
            </a:r>
            <a:r>
              <a:rPr lang="en-US" altLang="en-US" sz="2000" b="1" dirty="0">
                <a:solidFill>
                  <a:srgbClr val="000099"/>
                </a:solidFill>
                <a:latin typeface="Arial" panose="020B0604020202020204" pitchFamily="34" charset="0"/>
              </a:rPr>
              <a:t> </a:t>
            </a:r>
          </a:p>
          <a:p>
            <a:pPr eaLnBrk="1" hangingPunct="1">
              <a:spcBef>
                <a:spcPct val="0"/>
              </a:spcBef>
              <a:buClrTx/>
              <a:buFontTx/>
              <a:buNone/>
            </a:pPr>
            <a:endParaRPr lang="en-US" altLang="en-US" sz="2000" b="1" i="1" dirty="0">
              <a:solidFill>
                <a:srgbClr val="000099"/>
              </a:solidFill>
              <a:latin typeface="Arial" panose="020B0604020202020204" pitchFamily="34" charset="0"/>
            </a:endParaRPr>
          </a:p>
          <a:p>
            <a:pPr eaLnBrk="1" hangingPunct="1">
              <a:spcBef>
                <a:spcPct val="0"/>
              </a:spcBef>
              <a:buClrTx/>
              <a:buFontTx/>
              <a:buNone/>
            </a:pPr>
            <a:r>
              <a:rPr lang="en-US" altLang="en-US" sz="2000" b="1" i="1" dirty="0" err="1">
                <a:solidFill>
                  <a:srgbClr val="000099"/>
                </a:solidFill>
                <a:latin typeface="Arial" panose="020B0604020202020204" pitchFamily="34" charset="0"/>
              </a:rPr>
              <a:t>Daubert</a:t>
            </a:r>
            <a:r>
              <a:rPr lang="en-US" altLang="en-US" sz="2000" b="1" i="1" dirty="0">
                <a:solidFill>
                  <a:srgbClr val="000099"/>
                </a:solidFill>
                <a:latin typeface="Arial" panose="020B0604020202020204" pitchFamily="34" charset="0"/>
              </a:rPr>
              <a:t> vs. Merrill Dow Pharm.</a:t>
            </a:r>
          </a:p>
          <a:p>
            <a:pPr eaLnBrk="1" hangingPunct="1">
              <a:spcBef>
                <a:spcPct val="0"/>
              </a:spcBef>
              <a:buClrTx/>
              <a:buFontTx/>
              <a:buNone/>
            </a:pPr>
            <a:r>
              <a:rPr lang="en-US" altLang="en-US" sz="2000" b="1" dirty="0">
                <a:solidFill>
                  <a:srgbClr val="000099"/>
                </a:solidFill>
                <a:latin typeface="Arial" panose="020B0604020202020204" pitchFamily="34" charset="0"/>
              </a:rPr>
              <a:t>criteria for admissibility </a:t>
            </a:r>
            <a:r>
              <a:rPr lang="en-US" altLang="en-US" sz="2000" b="1" i="1" dirty="0">
                <a:solidFill>
                  <a:srgbClr val="000099"/>
                </a:solidFill>
                <a:latin typeface="Arial" panose="020B0604020202020204" pitchFamily="34" charset="0"/>
              </a:rPr>
              <a:t>“...the technique’s known </a:t>
            </a:r>
          </a:p>
          <a:p>
            <a:pPr eaLnBrk="1" hangingPunct="1">
              <a:spcBef>
                <a:spcPct val="0"/>
              </a:spcBef>
              <a:buClrTx/>
              <a:buFontTx/>
              <a:buNone/>
            </a:pPr>
            <a:r>
              <a:rPr lang="en-US" altLang="en-US" sz="2000" b="1" i="1" dirty="0">
                <a:solidFill>
                  <a:srgbClr val="000099"/>
                </a:solidFill>
                <a:latin typeface="Arial" panose="020B0604020202020204" pitchFamily="34" charset="0"/>
              </a:rPr>
              <a:t>or potential rate of error...”. </a:t>
            </a:r>
          </a:p>
          <a:p>
            <a:pPr eaLnBrk="1" hangingPunct="1">
              <a:spcBef>
                <a:spcPct val="0"/>
              </a:spcBef>
              <a:buClrTx/>
              <a:buFontTx/>
              <a:buNone/>
            </a:pPr>
            <a:endParaRPr lang="en-US" altLang="en-US" sz="2000" b="1" i="1" dirty="0">
              <a:solidFill>
                <a:srgbClr val="000099"/>
              </a:solidFill>
              <a:latin typeface="Arial" panose="020B0604020202020204" pitchFamily="34" charset="0"/>
            </a:endParaRPr>
          </a:p>
          <a:p>
            <a:pPr eaLnBrk="1" hangingPunct="1">
              <a:spcBef>
                <a:spcPct val="0"/>
              </a:spcBef>
              <a:buClrTx/>
              <a:buFontTx/>
              <a:buNone/>
            </a:pPr>
            <a:r>
              <a:rPr lang="en-US" altLang="en-US" sz="2000" b="1" i="1" dirty="0">
                <a:solidFill>
                  <a:srgbClr val="000099"/>
                </a:solidFill>
                <a:latin typeface="Arial" panose="020B0604020202020204" pitchFamily="34" charset="0"/>
              </a:rPr>
              <a:t>Accreditation</a:t>
            </a:r>
          </a:p>
          <a:p>
            <a:pPr eaLnBrk="1" hangingPunct="1">
              <a:spcBef>
                <a:spcPct val="0"/>
              </a:spcBef>
              <a:buClrTx/>
              <a:buFontTx/>
              <a:buNone/>
            </a:pPr>
            <a:r>
              <a:rPr lang="en-US" altLang="en-US" sz="2000" b="1" i="1" dirty="0">
                <a:solidFill>
                  <a:srgbClr val="000099"/>
                </a:solidFill>
                <a:latin typeface="Arial" panose="020B0604020202020204" pitchFamily="34" charset="0"/>
              </a:rPr>
              <a:t>“…estimating uncertainty of measurement for all </a:t>
            </a:r>
            <a:r>
              <a:rPr lang="en-US" altLang="en-US" sz="2000" b="1" i="1" u="sng" dirty="0">
                <a:solidFill>
                  <a:srgbClr val="000099"/>
                </a:solidFill>
                <a:latin typeface="Arial" panose="020B0604020202020204" pitchFamily="34" charset="0"/>
              </a:rPr>
              <a:t>reported</a:t>
            </a:r>
            <a:r>
              <a:rPr lang="en-US" altLang="en-US" sz="2000" b="1" i="1" dirty="0">
                <a:solidFill>
                  <a:srgbClr val="000099"/>
                </a:solidFill>
                <a:latin typeface="Arial" panose="020B0604020202020204" pitchFamily="34" charset="0"/>
              </a:rPr>
              <a:t> </a:t>
            </a:r>
          </a:p>
          <a:p>
            <a:pPr eaLnBrk="1" hangingPunct="1">
              <a:spcBef>
                <a:spcPct val="0"/>
              </a:spcBef>
              <a:buClrTx/>
              <a:buFontTx/>
              <a:buNone/>
            </a:pPr>
            <a:r>
              <a:rPr lang="en-US" altLang="en-US" sz="2000" b="1" i="1" dirty="0">
                <a:solidFill>
                  <a:srgbClr val="000099"/>
                </a:solidFill>
                <a:latin typeface="Arial" panose="020B0604020202020204" pitchFamily="34" charset="0"/>
              </a:rPr>
              <a:t>‘measurements that matter’”  ASCLD/LAB International</a:t>
            </a:r>
          </a:p>
          <a:p>
            <a:pPr eaLnBrk="1" hangingPunct="1">
              <a:spcBef>
                <a:spcPct val="0"/>
              </a:spcBef>
              <a:buClrTx/>
              <a:buFontTx/>
              <a:buNone/>
            </a:pPr>
            <a:endParaRPr lang="en-US" altLang="en-US" sz="2000" b="1" i="1" dirty="0">
              <a:solidFill>
                <a:srgbClr val="000099"/>
              </a:solidFill>
              <a:latin typeface="Arial" panose="020B0604020202020204" pitchFamily="34" charset="0"/>
            </a:endParaRPr>
          </a:p>
          <a:p>
            <a:pPr eaLnBrk="1" hangingPunct="1">
              <a:spcBef>
                <a:spcPct val="0"/>
              </a:spcBef>
              <a:buClrTx/>
              <a:buFontTx/>
              <a:buNone/>
            </a:pPr>
            <a:r>
              <a:rPr lang="en-US" altLang="en-US" sz="2000" b="1" i="1" dirty="0">
                <a:solidFill>
                  <a:srgbClr val="000099"/>
                </a:solidFill>
                <a:latin typeface="Arial" panose="020B0604020202020204" pitchFamily="34" charset="0"/>
              </a:rPr>
              <a:t> </a:t>
            </a:r>
          </a:p>
        </p:txBody>
      </p:sp>
    </p:spTree>
    <p:extLst>
      <p:ext uri="{BB962C8B-B14F-4D97-AF65-F5344CB8AC3E}">
        <p14:creationId xmlns:p14="http://schemas.microsoft.com/office/powerpoint/2010/main" val="2821103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6900" y="1879600"/>
            <a:ext cx="7848600" cy="17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b="1">
                <a:ea typeface="Calibri" panose="020F0502020204030204" pitchFamily="34" charset="0"/>
                <a:cs typeface="Times New Roman" panose="02020603050405020304" pitchFamily="18" charset="0"/>
              </a:rPr>
              <a:t>How should the statement of measurement uncertainty be presented?  </a:t>
            </a:r>
          </a:p>
          <a:p>
            <a:pPr>
              <a:lnSpc>
                <a:spcPct val="107000"/>
              </a:lnSpc>
              <a:spcBef>
                <a:spcPct val="0"/>
              </a:spcBef>
              <a:spcAft>
                <a:spcPts val="800"/>
              </a:spcAft>
              <a:buClrTx/>
              <a:buFontTx/>
              <a:buNone/>
            </a:pPr>
            <a:r>
              <a:rPr lang="en-US" altLang="en-US" b="1">
                <a:ea typeface="Calibri" panose="020F0502020204030204" pitchFamily="34" charset="0"/>
                <a:cs typeface="Times New Roman" panose="02020603050405020304" pitchFamily="18" charset="0"/>
              </a:rPr>
              <a:t>How should this be determined?</a:t>
            </a:r>
          </a:p>
        </p:txBody>
      </p:sp>
    </p:spTree>
    <p:extLst>
      <p:ext uri="{BB962C8B-B14F-4D97-AF65-F5344CB8AC3E}">
        <p14:creationId xmlns:p14="http://schemas.microsoft.com/office/powerpoint/2010/main" val="781757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92300" y="1509713"/>
            <a:ext cx="8850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400" b="1" i="1" dirty="0">
                <a:solidFill>
                  <a:srgbClr val="000099"/>
                </a:solidFill>
                <a:latin typeface="Arial" panose="020B0604020202020204" pitchFamily="34" charset="0"/>
              </a:rPr>
              <a:t>A Possible Statement of Uncertainty</a:t>
            </a:r>
          </a:p>
          <a:p>
            <a:pPr eaLnBrk="1" hangingPunct="1">
              <a:spcBef>
                <a:spcPct val="0"/>
              </a:spcBef>
              <a:buClrTx/>
              <a:buFontTx/>
              <a:buNone/>
            </a:pPr>
            <a:endParaRPr lang="en-US" altLang="en-US" sz="2400" b="1" i="1" dirty="0">
              <a:solidFill>
                <a:srgbClr val="000099"/>
              </a:solidFill>
              <a:latin typeface="Arial" panose="020B0604020202020204" pitchFamily="34" charset="0"/>
            </a:endParaRPr>
          </a:p>
          <a:p>
            <a:pPr eaLnBrk="1" hangingPunct="1">
              <a:spcBef>
                <a:spcPct val="0"/>
              </a:spcBef>
              <a:buClrTx/>
              <a:buFontTx/>
              <a:buNone/>
            </a:pPr>
            <a:r>
              <a:rPr lang="en-US" altLang="en-US" sz="2400" b="1" i="1" dirty="0">
                <a:solidFill>
                  <a:srgbClr val="C00000"/>
                </a:solidFill>
                <a:latin typeface="Arial" panose="020B0604020202020204" pitchFamily="34" charset="0"/>
              </a:rPr>
              <a:t>The mean corrected measurement result was </a:t>
            </a:r>
          </a:p>
          <a:p>
            <a:pPr eaLnBrk="1" hangingPunct="1">
              <a:spcBef>
                <a:spcPct val="0"/>
              </a:spcBef>
              <a:buClrTx/>
              <a:buFontTx/>
              <a:buNone/>
            </a:pPr>
            <a:r>
              <a:rPr lang="en-US" altLang="en-US" sz="2400" b="1" i="1" dirty="0">
                <a:solidFill>
                  <a:srgbClr val="C00000"/>
                </a:solidFill>
                <a:latin typeface="Arial" panose="020B0604020202020204" pitchFamily="34" charset="0"/>
              </a:rPr>
              <a:t>0.0802 g/210L (n=2) with an expanded combined </a:t>
            </a:r>
          </a:p>
          <a:p>
            <a:pPr eaLnBrk="1" hangingPunct="1">
              <a:spcBef>
                <a:spcPct val="0"/>
              </a:spcBef>
              <a:buClrTx/>
              <a:buFontTx/>
              <a:buNone/>
            </a:pPr>
            <a:r>
              <a:rPr lang="en-US" altLang="en-US" sz="2400" b="1" i="1" dirty="0">
                <a:solidFill>
                  <a:srgbClr val="C00000"/>
                </a:solidFill>
                <a:latin typeface="Arial" panose="020B0604020202020204" pitchFamily="34" charset="0"/>
              </a:rPr>
              <a:t>uncertainty of 0.0048 g/210L assuming k=2 and a normal </a:t>
            </a:r>
          </a:p>
          <a:p>
            <a:pPr eaLnBrk="1" hangingPunct="1">
              <a:spcBef>
                <a:spcPct val="0"/>
              </a:spcBef>
              <a:buClrTx/>
              <a:buFontTx/>
              <a:buNone/>
            </a:pPr>
            <a:r>
              <a:rPr lang="en-US" altLang="en-US" sz="2400" b="1" i="1" dirty="0">
                <a:solidFill>
                  <a:srgbClr val="C00000"/>
                </a:solidFill>
                <a:latin typeface="Arial" panose="020B0604020202020204" pitchFamily="34" charset="0"/>
              </a:rPr>
              <a:t>distribution.  An approximate 95% confidence interval for</a:t>
            </a:r>
          </a:p>
          <a:p>
            <a:pPr eaLnBrk="1" hangingPunct="1">
              <a:spcBef>
                <a:spcPct val="0"/>
              </a:spcBef>
              <a:buClrTx/>
              <a:buFontTx/>
              <a:buNone/>
            </a:pPr>
            <a:r>
              <a:rPr lang="en-US" altLang="en-US" sz="2400" b="1" i="1" dirty="0">
                <a:solidFill>
                  <a:srgbClr val="C00000"/>
                </a:solidFill>
                <a:latin typeface="Arial" panose="020B0604020202020204" pitchFamily="34" charset="0"/>
              </a:rPr>
              <a:t>the true mean breath alcohol result is </a:t>
            </a:r>
          </a:p>
          <a:p>
            <a:pPr eaLnBrk="1" hangingPunct="1">
              <a:spcBef>
                <a:spcPct val="0"/>
              </a:spcBef>
              <a:buClrTx/>
              <a:buFontTx/>
              <a:buNone/>
            </a:pPr>
            <a:r>
              <a:rPr lang="en-US" altLang="en-US" sz="2400" b="1" i="1" dirty="0">
                <a:solidFill>
                  <a:srgbClr val="C00000"/>
                </a:solidFill>
                <a:latin typeface="Arial" panose="020B0604020202020204" pitchFamily="34" charset="0"/>
              </a:rPr>
              <a:t>0.0754 to 0.0850 g/210L  </a:t>
            </a:r>
          </a:p>
          <a:p>
            <a:pPr eaLnBrk="1" hangingPunct="1">
              <a:spcBef>
                <a:spcPct val="0"/>
              </a:spcBef>
              <a:buClrTx/>
              <a:buFontTx/>
              <a:buNone/>
            </a:pPr>
            <a:endParaRPr lang="en-US" altLang="en-US" sz="2400" b="1" i="1" dirty="0">
              <a:solidFill>
                <a:srgbClr val="C00000"/>
              </a:solidFill>
              <a:latin typeface="Arial" panose="020B0604020202020204" pitchFamily="34" charset="0"/>
            </a:endParaRPr>
          </a:p>
          <a:p>
            <a:pPr eaLnBrk="1" hangingPunct="1">
              <a:spcBef>
                <a:spcPct val="0"/>
              </a:spcBef>
              <a:buClrTx/>
              <a:buFontTx/>
              <a:buNone/>
            </a:pPr>
            <a:endParaRPr lang="en-US" altLang="en-US" sz="2400" b="1" i="1" dirty="0">
              <a:solidFill>
                <a:srgbClr val="C00000"/>
              </a:solidFill>
              <a:latin typeface="Arial" panose="020B0604020202020204" pitchFamily="34" charset="0"/>
            </a:endParaRPr>
          </a:p>
          <a:p>
            <a:pPr eaLnBrk="1" hangingPunct="1">
              <a:spcBef>
                <a:spcPct val="0"/>
              </a:spcBef>
              <a:buClrTx/>
              <a:buFontTx/>
              <a:buNone/>
            </a:pPr>
            <a:r>
              <a:rPr lang="en-US" altLang="en-US" sz="2400" b="1" i="1" dirty="0">
                <a:solidFill>
                  <a:srgbClr val="00B050"/>
                </a:solidFill>
                <a:latin typeface="Arial" panose="020B0604020202020204" pitchFamily="34" charset="0"/>
              </a:rPr>
              <a:t>Have manufacturer write code to do computation and have </a:t>
            </a:r>
          </a:p>
          <a:p>
            <a:pPr eaLnBrk="1" hangingPunct="1">
              <a:spcBef>
                <a:spcPct val="0"/>
              </a:spcBef>
              <a:buClrTx/>
              <a:buFontTx/>
              <a:buNone/>
            </a:pPr>
            <a:r>
              <a:rPr lang="en-US" altLang="en-US" sz="2400" b="1" i="1" dirty="0">
                <a:solidFill>
                  <a:srgbClr val="00B050"/>
                </a:solidFill>
                <a:latin typeface="Arial" panose="020B0604020202020204" pitchFamily="34" charset="0"/>
              </a:rPr>
              <a:t>this printed on the document</a:t>
            </a:r>
          </a:p>
        </p:txBody>
      </p:sp>
    </p:spTree>
    <p:extLst>
      <p:ext uri="{BB962C8B-B14F-4D97-AF65-F5344CB8AC3E}">
        <p14:creationId xmlns:p14="http://schemas.microsoft.com/office/powerpoint/2010/main" val="2914857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92400" y="1143000"/>
            <a:ext cx="6659563" cy="4648200"/>
          </a:xfrm>
          <a:prstGeom prst="rect">
            <a:avLst/>
          </a:prstGeom>
          <a:noFill/>
          <a:ln w="9525">
            <a:noFill/>
            <a:miter lim="800000"/>
            <a:headEnd/>
            <a:tailEnd/>
          </a:ln>
        </p:spPr>
        <p:txBody>
          <a:bodyPr wrap="none">
            <a:spAutoFit/>
          </a:bodyPr>
          <a:lstStyle/>
          <a:p>
            <a:pPr>
              <a:defRPr/>
            </a:pPr>
            <a:r>
              <a:rPr lang="en-US" sz="4000" b="1" i="1" dirty="0">
                <a:solidFill>
                  <a:schemeClr val="accent2">
                    <a:lumMod val="75000"/>
                  </a:schemeClr>
                </a:solidFill>
              </a:rPr>
              <a:t>           Forensic Question:</a:t>
            </a:r>
          </a:p>
          <a:p>
            <a:pPr>
              <a:defRPr/>
            </a:pPr>
            <a:r>
              <a:rPr lang="en-US" sz="4000" b="1" i="1" dirty="0">
                <a:solidFill>
                  <a:schemeClr val="accent2">
                    <a:lumMod val="75000"/>
                  </a:schemeClr>
                </a:solidFill>
              </a:rPr>
              <a:t>Which Is The Better Protocol?</a:t>
            </a:r>
          </a:p>
          <a:p>
            <a:pPr>
              <a:defRPr/>
            </a:pPr>
            <a:endParaRPr lang="en-US" sz="2400" b="1" dirty="0">
              <a:solidFill>
                <a:schemeClr val="tx1"/>
              </a:solidFill>
            </a:endParaRPr>
          </a:p>
          <a:p>
            <a:pPr>
              <a:defRPr/>
            </a:pPr>
            <a:endParaRPr lang="en-US" sz="3200" b="1" dirty="0">
              <a:solidFill>
                <a:schemeClr val="tx1"/>
              </a:solidFill>
            </a:endParaRPr>
          </a:p>
          <a:p>
            <a:pPr>
              <a:buFontTx/>
              <a:buChar char="•"/>
              <a:defRPr/>
            </a:pPr>
            <a:r>
              <a:rPr lang="en-US" sz="3200" b="1" dirty="0">
                <a:solidFill>
                  <a:schemeClr val="tx1"/>
                </a:solidFill>
              </a:rPr>
              <a:t>    Duplicate Control with Single</a:t>
            </a:r>
          </a:p>
          <a:p>
            <a:pPr>
              <a:defRPr/>
            </a:pPr>
            <a:r>
              <a:rPr lang="en-US" sz="3200" b="1" dirty="0">
                <a:solidFill>
                  <a:schemeClr val="tx1"/>
                </a:solidFill>
              </a:rPr>
              <a:t>      Breath Alcohol Analysis</a:t>
            </a:r>
          </a:p>
          <a:p>
            <a:pPr>
              <a:defRPr/>
            </a:pPr>
            <a:endParaRPr lang="en-US" sz="3200" b="1" dirty="0">
              <a:solidFill>
                <a:schemeClr val="tx1"/>
              </a:solidFill>
            </a:endParaRPr>
          </a:p>
          <a:p>
            <a:pPr>
              <a:buFontTx/>
              <a:buChar char="•"/>
              <a:defRPr/>
            </a:pPr>
            <a:r>
              <a:rPr lang="en-US" sz="3200" b="1" dirty="0">
                <a:solidFill>
                  <a:schemeClr val="tx1"/>
                </a:solidFill>
              </a:rPr>
              <a:t>    Single Control with Duplicate</a:t>
            </a:r>
          </a:p>
          <a:p>
            <a:pPr>
              <a:defRPr/>
            </a:pPr>
            <a:r>
              <a:rPr lang="en-US" sz="3200" b="1" dirty="0">
                <a:solidFill>
                  <a:schemeClr val="tx1"/>
                </a:solidFill>
              </a:rPr>
              <a:t>      Breath Analysis</a:t>
            </a:r>
            <a:r>
              <a:rPr lang="en-US" sz="2400" b="1" dirty="0">
                <a:solidFill>
                  <a:schemeClr val="tx1"/>
                </a:solidFill>
              </a:rPr>
              <a:t>    </a:t>
            </a:r>
          </a:p>
        </p:txBody>
      </p:sp>
    </p:spTree>
    <p:extLst>
      <p:ext uri="{BB962C8B-B14F-4D97-AF65-F5344CB8AC3E}">
        <p14:creationId xmlns:p14="http://schemas.microsoft.com/office/powerpoint/2010/main" val="3941904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78000" y="833438"/>
            <a:ext cx="82343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800" b="1" i="1">
                <a:solidFill>
                  <a:srgbClr val="000099"/>
                </a:solidFill>
                <a:latin typeface="Times New Roman" panose="02020603050405020304" pitchFamily="18" charset="0"/>
              </a:rPr>
              <a:t>Uncertainty in the Context of Replicate Measurements</a:t>
            </a:r>
          </a:p>
          <a:p>
            <a:pPr>
              <a:spcBef>
                <a:spcPct val="0"/>
              </a:spcBef>
              <a:buClrTx/>
              <a:buFontTx/>
              <a:buNone/>
            </a:pPr>
            <a:endParaRPr lang="en-US" altLang="en-US" sz="2400" b="1" i="1">
              <a:solidFill>
                <a:srgbClr val="000099"/>
              </a:solidFill>
              <a:latin typeface="Times New Roman" panose="02020603050405020304" pitchFamily="18" charset="0"/>
            </a:endParaRPr>
          </a:p>
          <a:p>
            <a:pPr>
              <a:spcBef>
                <a:spcPct val="0"/>
              </a:spcBef>
              <a:buClrTx/>
              <a:buFontTx/>
              <a:buNone/>
            </a:pPr>
            <a:r>
              <a:rPr lang="en-US" altLang="en-US" sz="1800" b="1">
                <a:solidFill>
                  <a:srgbClr val="000099"/>
                </a:solidFill>
                <a:latin typeface="Times New Roman" panose="02020603050405020304" pitchFamily="18" charset="0"/>
              </a:rPr>
              <a:t>The following confidence interval illustrates the effect of replication on breath </a:t>
            </a:r>
          </a:p>
          <a:p>
            <a:pPr>
              <a:spcBef>
                <a:spcPct val="0"/>
              </a:spcBef>
              <a:buClrTx/>
              <a:buFontTx/>
              <a:buNone/>
            </a:pPr>
            <a:r>
              <a:rPr lang="en-US" altLang="en-US" sz="1800" b="1">
                <a:solidFill>
                  <a:srgbClr val="000099"/>
                </a:solidFill>
                <a:latin typeface="Times New Roman" panose="02020603050405020304" pitchFamily="18" charset="0"/>
              </a:rPr>
              <a:t>                                 alcohol measurement uncertainty</a:t>
            </a:r>
          </a:p>
        </p:txBody>
      </p:sp>
      <p:graphicFrame>
        <p:nvGraphicFramePr>
          <p:cNvPr id="3" name="Object 3"/>
          <p:cNvGraphicFramePr>
            <a:graphicFrameLocks noChangeAspect="1"/>
          </p:cNvGraphicFramePr>
          <p:nvPr/>
        </p:nvGraphicFramePr>
        <p:xfrm>
          <a:off x="1454150" y="2298700"/>
          <a:ext cx="8501063" cy="3641725"/>
        </p:xfrm>
        <a:graphic>
          <a:graphicData uri="http://schemas.openxmlformats.org/presentationml/2006/ole">
            <mc:AlternateContent xmlns:mc="http://schemas.openxmlformats.org/markup-compatibility/2006">
              <mc:Choice xmlns:v="urn:schemas-microsoft-com:vml" Requires="v">
                <p:oleObj spid="_x0000_s77829" name="Equation" r:id="rId4" imgW="5663880" imgH="2425680" progId="Equation.DSMT4">
                  <p:embed/>
                </p:oleObj>
              </mc:Choice>
              <mc:Fallback>
                <p:oleObj name="Equation" r:id="rId4" imgW="5663880" imgH="2425680" progId="Equation.DSMT4">
                  <p:embed/>
                  <p:pic>
                    <p:nvPicPr>
                      <p:cNvPr id="3" name="Object 3"/>
                      <p:cNvPicPr>
                        <a:picLocks noChangeAspect="1" noChangeArrowheads="1"/>
                      </p:cNvPicPr>
                      <p:nvPr/>
                    </p:nvPicPr>
                    <p:blipFill>
                      <a:blip r:embed="rId5"/>
                      <a:srcRect/>
                      <a:stretch>
                        <a:fillRect/>
                      </a:stretch>
                    </p:blipFill>
                    <p:spPr bwMode="auto">
                      <a:xfrm>
                        <a:off x="1454150" y="2298700"/>
                        <a:ext cx="85010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4"/>
          <p:cNvSpPr txBox="1">
            <a:spLocks noChangeArrowheads="1"/>
          </p:cNvSpPr>
          <p:nvPr/>
        </p:nvSpPr>
        <p:spPr bwMode="auto">
          <a:xfrm>
            <a:off x="2844800" y="5976938"/>
            <a:ext cx="6986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400" b="1" dirty="0">
                <a:solidFill>
                  <a:srgbClr val="000099"/>
                </a:solidFill>
                <a:latin typeface="Times New Roman" panose="02020603050405020304" pitchFamily="18" charset="0"/>
              </a:rPr>
              <a:t>Replicate the component with the largest variability</a:t>
            </a:r>
          </a:p>
        </p:txBody>
      </p:sp>
    </p:spTree>
    <p:extLst>
      <p:ext uri="{BB962C8B-B14F-4D97-AF65-F5344CB8AC3E}">
        <p14:creationId xmlns:p14="http://schemas.microsoft.com/office/powerpoint/2010/main" val="4045810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6720" y="1054100"/>
            <a:ext cx="10597838" cy="3539430"/>
          </a:xfrm>
          <a:prstGeom prst="rect">
            <a:avLst/>
          </a:prstGeom>
          <a:noFill/>
          <a:ln w="9525">
            <a:noFill/>
            <a:miter lim="800000"/>
            <a:headEnd/>
            <a:tailEnd/>
          </a:ln>
        </p:spPr>
        <p:txBody>
          <a:bodyPr wrap="none">
            <a:spAutoFit/>
          </a:bodyPr>
          <a:lstStyle/>
          <a:p>
            <a:pPr algn="ctr">
              <a:defRPr/>
            </a:pPr>
            <a:r>
              <a:rPr lang="en-US" sz="3200" b="1" i="1" dirty="0">
                <a:solidFill>
                  <a:schemeClr val="accent2">
                    <a:lumMod val="75000"/>
                  </a:schemeClr>
                </a:solidFill>
              </a:rPr>
              <a:t>  Duplicate Breath Alcohol Agreement Based on Analytical</a:t>
            </a:r>
          </a:p>
          <a:p>
            <a:pPr algn="ctr">
              <a:defRPr/>
            </a:pPr>
            <a:r>
              <a:rPr lang="en-US" sz="3200" b="1" i="1" dirty="0">
                <a:solidFill>
                  <a:schemeClr val="accent2">
                    <a:lumMod val="75000"/>
                  </a:schemeClr>
                </a:solidFill>
              </a:rPr>
              <a:t>And Biological Variation</a:t>
            </a:r>
            <a:r>
              <a:rPr lang="en-US" sz="3200" b="1" dirty="0">
                <a:solidFill>
                  <a:schemeClr val="tx1"/>
                </a:solidFill>
              </a:rPr>
              <a:t>   </a:t>
            </a:r>
          </a:p>
          <a:p>
            <a:pPr algn="ctr">
              <a:defRPr/>
            </a:pPr>
            <a:endParaRPr lang="en-US" sz="3200" b="1" dirty="0"/>
          </a:p>
          <a:p>
            <a:pPr>
              <a:defRPr/>
            </a:pPr>
            <a:r>
              <a:rPr lang="en-US" sz="3200" b="1" dirty="0">
                <a:solidFill>
                  <a:schemeClr val="tx1"/>
                </a:solidFill>
              </a:rPr>
              <a:t>RCV = Reference Change Value, the maximum allowed</a:t>
            </a:r>
          </a:p>
          <a:p>
            <a:pPr>
              <a:defRPr/>
            </a:pPr>
            <a:r>
              <a:rPr lang="en-US" sz="3200" b="1" dirty="0"/>
              <a:t>            change in serial measurements</a:t>
            </a:r>
          </a:p>
          <a:p>
            <a:pPr>
              <a:defRPr/>
            </a:pPr>
            <a:endParaRPr lang="en-US" sz="3200" b="1" dirty="0">
              <a:solidFill>
                <a:schemeClr val="tx1"/>
              </a:solidFill>
            </a:endParaRPr>
          </a:p>
          <a:p>
            <a:pPr>
              <a:defRPr/>
            </a:pPr>
            <a:r>
              <a:rPr lang="en-US" sz="3200" b="1" dirty="0">
                <a:solidFill>
                  <a:schemeClr val="tx1"/>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53870888"/>
              </p:ext>
            </p:extLst>
          </p:nvPr>
        </p:nvGraphicFramePr>
        <p:xfrm>
          <a:off x="1319213" y="4054475"/>
          <a:ext cx="9474200" cy="1663700"/>
        </p:xfrm>
        <a:graphic>
          <a:graphicData uri="http://schemas.openxmlformats.org/presentationml/2006/ole">
            <mc:AlternateContent xmlns:mc="http://schemas.openxmlformats.org/markup-compatibility/2006">
              <mc:Choice xmlns:v="urn:schemas-microsoft-com:vml" Requires="v">
                <p:oleObj spid="_x0000_s14505" name="Equation" r:id="rId4" imgW="4991040" imgH="876240" progId="Equation.DSMT4">
                  <p:embed/>
                </p:oleObj>
              </mc:Choice>
              <mc:Fallback>
                <p:oleObj name="Equation" r:id="rId4" imgW="4991040" imgH="876240" progId="Equation.DSMT4">
                  <p:embed/>
                  <p:pic>
                    <p:nvPicPr>
                      <p:cNvPr id="0" name="Object 7"/>
                      <p:cNvPicPr>
                        <a:picLocks noChangeAspect="1" noChangeArrowheads="1"/>
                      </p:cNvPicPr>
                      <p:nvPr/>
                    </p:nvPicPr>
                    <p:blipFill>
                      <a:blip r:embed="rId5"/>
                      <a:srcRect/>
                      <a:stretch>
                        <a:fillRect/>
                      </a:stretch>
                    </p:blipFill>
                    <p:spPr bwMode="auto">
                      <a:xfrm>
                        <a:off x="1319213" y="4054475"/>
                        <a:ext cx="9474200" cy="1663700"/>
                      </a:xfrm>
                      <a:prstGeom prst="rect">
                        <a:avLst/>
                      </a:prstGeom>
                      <a:noFill/>
                    </p:spPr>
                  </p:pic>
                </p:oleObj>
              </mc:Fallback>
            </mc:AlternateContent>
          </a:graphicData>
        </a:graphic>
      </p:graphicFrame>
      <p:sp>
        <p:nvSpPr>
          <p:cNvPr id="6" name="Rectangle 8"/>
          <p:cNvSpPr>
            <a:spLocks noChangeArrowheads="1"/>
          </p:cNvSpPr>
          <p:nvPr/>
        </p:nvSpPr>
        <p:spPr bwMode="auto">
          <a:xfrm>
            <a:off x="1619635" y="3708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41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0" y="939800"/>
            <a:ext cx="5321778" cy="4093428"/>
          </a:xfrm>
          <a:prstGeom prst="rect">
            <a:avLst/>
          </a:prstGeom>
          <a:noFill/>
          <a:ln w="9525">
            <a:noFill/>
            <a:miter lim="800000"/>
            <a:headEnd/>
            <a:tailEnd/>
          </a:ln>
        </p:spPr>
        <p:txBody>
          <a:bodyPr wrap="none">
            <a:spAutoFit/>
          </a:bodyPr>
          <a:lstStyle/>
          <a:p>
            <a:pPr>
              <a:defRPr/>
            </a:pPr>
            <a:r>
              <a:rPr lang="en-US" sz="2400" b="1" dirty="0">
                <a:solidFill>
                  <a:schemeClr val="accent2">
                    <a:lumMod val="75000"/>
                  </a:schemeClr>
                </a:solidFill>
              </a:rPr>
              <a:t>     </a:t>
            </a:r>
            <a:r>
              <a:rPr lang="en-US" sz="3600" b="1" dirty="0">
                <a:solidFill>
                  <a:schemeClr val="accent2">
                    <a:lumMod val="75000"/>
                  </a:schemeClr>
                </a:solidFill>
              </a:rPr>
              <a:t>Sources of Imprecision in</a:t>
            </a:r>
          </a:p>
          <a:p>
            <a:pPr>
              <a:defRPr/>
            </a:pPr>
            <a:r>
              <a:rPr lang="en-US" sz="3600" b="1" dirty="0">
                <a:solidFill>
                  <a:schemeClr val="accent2">
                    <a:lumMod val="75000"/>
                  </a:schemeClr>
                </a:solidFill>
              </a:rPr>
              <a:t>    Breath Alcohol Analysis</a:t>
            </a:r>
          </a:p>
          <a:p>
            <a:pPr>
              <a:defRPr/>
            </a:pPr>
            <a:endParaRPr lang="en-US" sz="2400" b="1" dirty="0">
              <a:solidFill>
                <a:schemeClr val="accent2">
                  <a:lumMod val="75000"/>
                </a:schemeClr>
              </a:solidFill>
            </a:endParaRPr>
          </a:p>
          <a:p>
            <a:pPr>
              <a:defRPr/>
            </a:pPr>
            <a:endParaRPr lang="en-US" sz="2400" b="1" u="sng" dirty="0">
              <a:solidFill>
                <a:schemeClr val="tx1"/>
              </a:solidFill>
            </a:endParaRPr>
          </a:p>
          <a:p>
            <a:pPr>
              <a:defRPr/>
            </a:pPr>
            <a:r>
              <a:rPr lang="en-US" sz="2400" b="1" dirty="0">
                <a:solidFill>
                  <a:schemeClr val="tx1"/>
                </a:solidFill>
              </a:rPr>
              <a:t>               Analytical</a:t>
            </a:r>
            <a:r>
              <a:rPr lang="en-US" sz="2800" b="1" dirty="0">
                <a:solidFill>
                  <a:schemeClr val="tx1"/>
                </a:solidFill>
              </a:rPr>
              <a:t>            Sampling</a:t>
            </a:r>
          </a:p>
          <a:p>
            <a:pPr>
              <a:defRPr/>
            </a:pPr>
            <a:endParaRPr lang="en-US" sz="2800" b="1" dirty="0">
              <a:solidFill>
                <a:schemeClr val="tx1"/>
              </a:solidFill>
            </a:endParaRPr>
          </a:p>
          <a:p>
            <a:pPr>
              <a:defRPr/>
            </a:pPr>
            <a:endParaRPr lang="en-US" sz="2800" b="1" dirty="0">
              <a:solidFill>
                <a:schemeClr val="tx1"/>
              </a:solidFill>
            </a:endParaRPr>
          </a:p>
          <a:p>
            <a:pPr>
              <a:defRPr/>
            </a:pPr>
            <a:r>
              <a:rPr lang="en-US" sz="2800" b="1" dirty="0">
                <a:solidFill>
                  <a:schemeClr val="tx1"/>
                </a:solidFill>
              </a:rPr>
              <a:t>   </a:t>
            </a:r>
          </a:p>
          <a:p>
            <a:pPr>
              <a:defRPr/>
            </a:pPr>
            <a:r>
              <a:rPr lang="en-US" sz="2800" b="1" dirty="0">
                <a:solidFill>
                  <a:schemeClr val="tx1"/>
                </a:solidFill>
              </a:rPr>
              <a:t>                             Total</a:t>
            </a:r>
            <a:endParaRPr lang="en-US" sz="2400" b="1" dirty="0">
              <a:solidFill>
                <a:schemeClr val="tx1"/>
              </a:solidFill>
            </a:endParaRPr>
          </a:p>
        </p:txBody>
      </p:sp>
      <p:sp>
        <p:nvSpPr>
          <p:cNvPr id="3" name="Line 4"/>
          <p:cNvSpPr>
            <a:spLocks noChangeShapeType="1"/>
          </p:cNvSpPr>
          <p:nvPr/>
        </p:nvSpPr>
        <p:spPr bwMode="auto">
          <a:xfrm>
            <a:off x="4800600" y="3302000"/>
            <a:ext cx="901700" cy="9017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b="1"/>
          </a:p>
        </p:txBody>
      </p:sp>
      <p:sp>
        <p:nvSpPr>
          <p:cNvPr id="4" name="Line 4"/>
          <p:cNvSpPr>
            <a:spLocks noChangeShapeType="1"/>
          </p:cNvSpPr>
          <p:nvPr/>
        </p:nvSpPr>
        <p:spPr bwMode="auto">
          <a:xfrm flipH="1">
            <a:off x="6400800" y="3302000"/>
            <a:ext cx="990600" cy="914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b="1"/>
          </a:p>
        </p:txBody>
      </p:sp>
      <p:graphicFrame>
        <p:nvGraphicFramePr>
          <p:cNvPr id="5" name="Object 2"/>
          <p:cNvGraphicFramePr>
            <a:graphicFrameLocks/>
          </p:cNvGraphicFramePr>
          <p:nvPr>
            <p:extLst>
              <p:ext uri="{D42A27DB-BD31-4B8C-83A1-F6EECF244321}">
                <p14:modId xmlns:p14="http://schemas.microsoft.com/office/powerpoint/2010/main" val="3092390021"/>
              </p:ext>
            </p:extLst>
          </p:nvPr>
        </p:nvGraphicFramePr>
        <p:xfrm>
          <a:off x="781050" y="5229225"/>
          <a:ext cx="6826250" cy="838200"/>
        </p:xfrm>
        <a:graphic>
          <a:graphicData uri="http://schemas.openxmlformats.org/presentationml/2006/ole">
            <mc:AlternateContent xmlns:mc="http://schemas.openxmlformats.org/markup-compatibility/2006">
              <mc:Choice xmlns:v="urn:schemas-microsoft-com:vml" Requires="v">
                <p:oleObj spid="_x0000_s15529" name="Equation" r:id="rId4" imgW="1879560" imgH="241200" progId="Equation.DSMT4">
                  <p:embed/>
                </p:oleObj>
              </mc:Choice>
              <mc:Fallback>
                <p:oleObj name="Equation" r:id="rId4" imgW="1879560" imgH="241200" progId="Equation.DSMT4">
                  <p:embed/>
                  <p:pic>
                    <p:nvPicPr>
                      <p:cNvPr id="0" name=""/>
                      <p:cNvPicPr>
                        <a:picLocks noChangeArrowheads="1"/>
                      </p:cNvPicPr>
                      <p:nvPr/>
                    </p:nvPicPr>
                    <p:blipFill>
                      <a:blip r:embed="rId5"/>
                      <a:srcRect/>
                      <a:stretch>
                        <a:fillRect/>
                      </a:stretch>
                    </p:blipFill>
                    <p:spPr bwMode="auto">
                      <a:xfrm>
                        <a:off x="781050" y="5229225"/>
                        <a:ext cx="6826250" cy="838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86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413000" y="1028700"/>
            <a:ext cx="7258050" cy="641350"/>
          </a:xfrm>
          <a:prstGeom prst="rect">
            <a:avLst/>
          </a:prstGeom>
          <a:noFill/>
          <a:ln w="9525">
            <a:noFill/>
            <a:miter lim="800000"/>
            <a:headEnd/>
            <a:tailEnd/>
          </a:ln>
        </p:spPr>
        <p:txBody>
          <a:bodyPr wrap="none">
            <a:spAutoFit/>
          </a:bodyPr>
          <a:lstStyle/>
          <a:p>
            <a:pPr>
              <a:defRPr/>
            </a:pPr>
            <a:r>
              <a:rPr lang="en-US" sz="3600" b="1" i="1" dirty="0">
                <a:solidFill>
                  <a:schemeClr val="accent2">
                    <a:lumMod val="75000"/>
                  </a:schemeClr>
                </a:solidFill>
              </a:rPr>
              <a:t>Sources of Measurement Variability</a:t>
            </a:r>
            <a:endParaRPr lang="en-US" sz="2400" b="1" i="1" dirty="0">
              <a:solidFill>
                <a:schemeClr val="accent2">
                  <a:lumMod val="75000"/>
                </a:schemeClr>
              </a:solidFill>
            </a:endParaRPr>
          </a:p>
        </p:txBody>
      </p:sp>
      <p:graphicFrame>
        <p:nvGraphicFramePr>
          <p:cNvPr id="3" name="Object 1"/>
          <p:cNvGraphicFramePr>
            <a:graphicFrameLocks noChangeAspect="1"/>
          </p:cNvGraphicFramePr>
          <p:nvPr>
            <p:extLst>
              <p:ext uri="{D42A27DB-BD31-4B8C-83A1-F6EECF244321}">
                <p14:modId xmlns:p14="http://schemas.microsoft.com/office/powerpoint/2010/main" val="1278914176"/>
              </p:ext>
            </p:extLst>
          </p:nvPr>
        </p:nvGraphicFramePr>
        <p:xfrm>
          <a:off x="1803400" y="1866900"/>
          <a:ext cx="7641394" cy="4191000"/>
        </p:xfrm>
        <a:graphic>
          <a:graphicData uri="http://schemas.openxmlformats.org/presentationml/2006/ole">
            <mc:AlternateContent xmlns:mc="http://schemas.openxmlformats.org/markup-compatibility/2006">
              <mc:Choice xmlns:v="urn:schemas-microsoft-com:vml" Requires="v">
                <p:oleObj spid="_x0000_s16553" name="Equation" r:id="rId4" imgW="3517560" imgH="1930320" progId="Equation.DSMT4">
                  <p:embed/>
                </p:oleObj>
              </mc:Choice>
              <mc:Fallback>
                <p:oleObj name="Equation" r:id="rId4" imgW="3517560" imgH="1930320" progId="Equation.DSMT4">
                  <p:embed/>
                  <p:pic>
                    <p:nvPicPr>
                      <p:cNvPr id="0" name=""/>
                      <p:cNvPicPr>
                        <a:picLocks noChangeAspect="1" noChangeArrowheads="1"/>
                      </p:cNvPicPr>
                      <p:nvPr/>
                    </p:nvPicPr>
                    <p:blipFill>
                      <a:blip r:embed="rId5"/>
                      <a:srcRect/>
                      <a:stretch>
                        <a:fillRect/>
                      </a:stretch>
                    </p:blipFill>
                    <p:spPr bwMode="auto">
                      <a:xfrm>
                        <a:off x="1803400" y="1866900"/>
                        <a:ext cx="7641394" cy="4191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3900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492B57-FDCA-42DD-A101-5C5F3EEB5B7A}"/>
              </a:ext>
            </a:extLst>
          </p:cNvPr>
          <p:cNvSpPr>
            <a:spLocks noChangeArrowheads="1"/>
          </p:cNvSpPr>
          <p:nvPr/>
        </p:nvSpPr>
        <p:spPr bwMode="auto">
          <a:xfrm>
            <a:off x="1464243" y="1088858"/>
            <a:ext cx="8458200" cy="48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400" b="1" dirty="0">
                <a:solidFill>
                  <a:srgbClr val="FF0000"/>
                </a:solidFill>
                <a:ea typeface="Calibri" panose="020F0502020204030204" pitchFamily="34" charset="0"/>
                <a:cs typeface="Times New Roman" panose="02020603050405020304" pitchFamily="18" charset="0"/>
              </a:rPr>
              <a:t>Effect Size</a:t>
            </a:r>
          </a:p>
          <a:p>
            <a:pPr>
              <a:lnSpc>
                <a:spcPct val="107000"/>
              </a:lnSpc>
              <a:spcBef>
                <a:spcPct val="0"/>
              </a:spcBef>
              <a:spcAft>
                <a:spcPts val="800"/>
              </a:spcAft>
              <a:buClrTx/>
              <a:buFontTx/>
              <a:buNone/>
            </a:pPr>
            <a:r>
              <a:rPr lang="en-US" altLang="en-US" sz="1800" b="1" dirty="0">
                <a:ea typeface="Calibri" panose="020F0502020204030204" pitchFamily="34" charset="0"/>
                <a:cs typeface="Times New Roman" panose="02020603050405020304" pitchFamily="18" charset="0"/>
              </a:rPr>
              <a:t>Assume you want to evaluate whether food in the stomach effects the alcohol elimination rate.  You have 25 volunteers who eat a full meal and 25 who have an empty stomach.  All are given an alcohol dose of 1.2 g/Kg</a:t>
            </a:r>
          </a:p>
          <a:p>
            <a:pPr>
              <a:lnSpc>
                <a:spcPct val="107000"/>
              </a:lnSpc>
              <a:spcBef>
                <a:spcPct val="0"/>
              </a:spcBef>
              <a:spcAft>
                <a:spcPts val="800"/>
              </a:spcAft>
              <a:buClrTx/>
              <a:buFontTx/>
              <a:buNone/>
            </a:pPr>
            <a:r>
              <a:rPr lang="en-US" altLang="en-US" sz="1800" b="1" dirty="0">
                <a:ea typeface="Calibri" panose="020F0502020204030204" pitchFamily="34" charset="0"/>
                <a:cs typeface="Times New Roman" panose="02020603050405020304" pitchFamily="18" charset="0"/>
              </a:rPr>
              <a:t>Below are the results:</a:t>
            </a:r>
          </a:p>
          <a:p>
            <a:pPr>
              <a:lnSpc>
                <a:spcPct val="107000"/>
              </a:lnSpc>
              <a:spcBef>
                <a:spcPct val="0"/>
              </a:spcBef>
              <a:spcAft>
                <a:spcPts val="800"/>
              </a:spcAft>
              <a:buClrTx/>
              <a:buFontTx/>
              <a:buNone/>
            </a:pPr>
            <a:r>
              <a:rPr lang="en-US" altLang="en-US" sz="1800" b="1" dirty="0">
                <a:solidFill>
                  <a:srgbClr val="FF0000"/>
                </a:solidFill>
                <a:ea typeface="Calibri" panose="020F0502020204030204" pitchFamily="34" charset="0"/>
                <a:cs typeface="Times New Roman" panose="02020603050405020304" pitchFamily="18" charset="0"/>
              </a:rPr>
              <a:t>Full stomach                                     Empty stomach</a:t>
            </a:r>
          </a:p>
          <a:p>
            <a:pPr>
              <a:lnSpc>
                <a:spcPct val="107000"/>
              </a:lnSpc>
              <a:spcBef>
                <a:spcPct val="0"/>
              </a:spcBef>
              <a:spcAft>
                <a:spcPts val="800"/>
              </a:spcAft>
              <a:buClrTx/>
              <a:buNone/>
            </a:pPr>
            <a:r>
              <a:rPr lang="en-US" altLang="en-US" sz="1800" b="1" dirty="0">
                <a:ea typeface="Calibri" panose="020F0502020204030204" pitchFamily="34" charset="0"/>
                <a:cs typeface="Times New Roman" panose="02020603050405020304" pitchFamily="18" charset="0"/>
              </a:rPr>
              <a:t>Mean β = 0.016 g/210L/</a:t>
            </a:r>
            <a:r>
              <a:rPr lang="en-US" altLang="en-US" sz="1800" b="1" dirty="0" err="1">
                <a:ea typeface="Calibri" panose="020F0502020204030204" pitchFamily="34" charset="0"/>
                <a:cs typeface="Times New Roman" panose="02020603050405020304" pitchFamily="18" charset="0"/>
              </a:rPr>
              <a:t>hr</a:t>
            </a:r>
            <a:r>
              <a:rPr lang="en-US" altLang="en-US" sz="1800" b="1" dirty="0">
                <a:ea typeface="Calibri" panose="020F0502020204030204" pitchFamily="34" charset="0"/>
                <a:cs typeface="Times New Roman" panose="02020603050405020304" pitchFamily="18" charset="0"/>
              </a:rPr>
              <a:t>            Mean β = 0.019 g/210L/</a:t>
            </a:r>
            <a:r>
              <a:rPr lang="en-US" altLang="en-US" sz="1800" b="1" dirty="0" err="1">
                <a:ea typeface="Calibri" panose="020F0502020204030204" pitchFamily="34" charset="0"/>
                <a:cs typeface="Times New Roman" panose="02020603050405020304" pitchFamily="18" charset="0"/>
              </a:rPr>
              <a:t>hr</a:t>
            </a:r>
            <a:r>
              <a:rPr lang="en-US" altLang="en-US" sz="1800" b="1" dirty="0">
                <a:ea typeface="Calibri" panose="020F0502020204030204" pitchFamily="34" charset="0"/>
                <a:cs typeface="Times New Roman" panose="02020603050405020304" pitchFamily="18" charset="0"/>
              </a:rPr>
              <a:t> </a:t>
            </a:r>
          </a:p>
          <a:p>
            <a:pPr>
              <a:lnSpc>
                <a:spcPct val="107000"/>
              </a:lnSpc>
              <a:spcBef>
                <a:spcPct val="0"/>
              </a:spcBef>
              <a:spcAft>
                <a:spcPts val="800"/>
              </a:spcAft>
              <a:buClrTx/>
              <a:buNone/>
            </a:pPr>
            <a:r>
              <a:rPr lang="en-US" altLang="en-US" sz="1800" b="1" dirty="0">
                <a:ea typeface="Calibri" panose="020F0502020204030204" pitchFamily="34" charset="0"/>
                <a:cs typeface="Times New Roman" panose="02020603050405020304" pitchFamily="18" charset="0"/>
              </a:rPr>
              <a:t>SD = 0.002 g/210L/</a:t>
            </a:r>
            <a:r>
              <a:rPr lang="en-US" altLang="en-US" sz="1800" b="1" dirty="0" err="1">
                <a:ea typeface="Calibri" panose="020F0502020204030204" pitchFamily="34" charset="0"/>
                <a:cs typeface="Times New Roman" panose="02020603050405020304" pitchFamily="18" charset="0"/>
              </a:rPr>
              <a:t>hr</a:t>
            </a:r>
            <a:r>
              <a:rPr lang="en-US" altLang="en-US" sz="1800" b="1" dirty="0">
                <a:ea typeface="Calibri" panose="020F0502020204030204" pitchFamily="34" charset="0"/>
                <a:cs typeface="Times New Roman" panose="02020603050405020304" pitchFamily="18" charset="0"/>
              </a:rPr>
              <a:t>                     SD = 0.006 g/210L/</a:t>
            </a:r>
            <a:r>
              <a:rPr lang="en-US" altLang="en-US" sz="1800" b="1" dirty="0" err="1">
                <a:ea typeface="Calibri" panose="020F0502020204030204" pitchFamily="34" charset="0"/>
                <a:cs typeface="Times New Roman" panose="02020603050405020304" pitchFamily="18" charset="0"/>
              </a:rPr>
              <a:t>hr</a:t>
            </a:r>
            <a:r>
              <a:rPr lang="en-US" altLang="en-US" sz="1800" b="1" dirty="0">
                <a:ea typeface="Calibri" panose="020F0502020204030204" pitchFamily="34" charset="0"/>
                <a:cs typeface="Times New Roman" panose="02020603050405020304" pitchFamily="18" charset="0"/>
              </a:rPr>
              <a:t>   </a:t>
            </a:r>
          </a:p>
          <a:p>
            <a:pPr>
              <a:lnSpc>
                <a:spcPct val="107000"/>
              </a:lnSpc>
              <a:spcBef>
                <a:spcPct val="0"/>
              </a:spcBef>
              <a:spcAft>
                <a:spcPts val="800"/>
              </a:spcAft>
              <a:buClrTx/>
              <a:buNone/>
            </a:pPr>
            <a:r>
              <a:rPr lang="en-US" altLang="en-US" sz="1800" b="1" dirty="0">
                <a:ea typeface="Calibri" panose="020F0502020204030204" pitchFamily="34" charset="0"/>
                <a:cs typeface="Times New Roman" panose="02020603050405020304" pitchFamily="18" charset="0"/>
              </a:rPr>
              <a:t>n=25                                                   n=25                   </a:t>
            </a:r>
          </a:p>
          <a:p>
            <a:pPr>
              <a:lnSpc>
                <a:spcPct val="107000"/>
              </a:lnSpc>
              <a:spcBef>
                <a:spcPct val="0"/>
              </a:spcBef>
              <a:spcAft>
                <a:spcPts val="800"/>
              </a:spcAft>
              <a:buClrTx/>
              <a:buNone/>
            </a:pPr>
            <a:r>
              <a:rPr lang="en-US" altLang="en-US" sz="1800" b="1" dirty="0">
                <a:ea typeface="Calibri" panose="020F0502020204030204" pitchFamily="34" charset="0"/>
                <a:cs typeface="Times New Roman" panose="02020603050405020304" pitchFamily="18" charset="0"/>
              </a:rPr>
              <a:t>Cohen’s d (effect size)                    0.66 is a very strong effect</a:t>
            </a:r>
          </a:p>
          <a:p>
            <a:pPr>
              <a:lnSpc>
                <a:spcPct val="107000"/>
              </a:lnSpc>
              <a:spcBef>
                <a:spcPct val="0"/>
              </a:spcBef>
              <a:spcAft>
                <a:spcPts val="800"/>
              </a:spcAft>
              <a:buClrTx/>
              <a:buNone/>
            </a:pPr>
            <a:r>
              <a:rPr lang="en-US" altLang="en-US" sz="1800" b="1" dirty="0">
                <a:ea typeface="Calibri" panose="020F0502020204030204" pitchFamily="34" charset="0"/>
                <a:cs typeface="Times New Roman" panose="02020603050405020304" pitchFamily="18" charset="0"/>
              </a:rPr>
              <a:t>        </a:t>
            </a:r>
          </a:p>
          <a:p>
            <a:pPr>
              <a:lnSpc>
                <a:spcPct val="107000"/>
              </a:lnSpc>
              <a:spcBef>
                <a:spcPct val="0"/>
              </a:spcBef>
              <a:spcAft>
                <a:spcPts val="800"/>
              </a:spcAft>
              <a:buClrTx/>
              <a:buFontTx/>
              <a:buNone/>
            </a:pPr>
            <a:endParaRPr lang="en-US" altLang="en-US" sz="2800" b="1" dirty="0">
              <a:ea typeface="Calibri" panose="020F0502020204030204" pitchFamily="34"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7B85CDEC-BBDA-45DD-9668-AA4A6854502A}"/>
              </a:ext>
            </a:extLst>
          </p:cNvPr>
          <p:cNvGraphicFramePr>
            <a:graphicFrameLocks noChangeAspect="1"/>
          </p:cNvGraphicFramePr>
          <p:nvPr>
            <p:extLst>
              <p:ext uri="{D42A27DB-BD31-4B8C-83A1-F6EECF244321}">
                <p14:modId xmlns:p14="http://schemas.microsoft.com/office/powerpoint/2010/main" val="3351392192"/>
              </p:ext>
            </p:extLst>
          </p:nvPr>
        </p:nvGraphicFramePr>
        <p:xfrm>
          <a:off x="1055688" y="5335588"/>
          <a:ext cx="9474200" cy="1123950"/>
        </p:xfrm>
        <a:graphic>
          <a:graphicData uri="http://schemas.openxmlformats.org/presentationml/2006/ole">
            <mc:AlternateContent xmlns:mc="http://schemas.openxmlformats.org/markup-compatibility/2006">
              <mc:Choice xmlns:v="urn:schemas-microsoft-com:vml" Requires="v">
                <p:oleObj spid="_x0000_s20649" name="Equation" r:id="rId4" imgW="5676840" imgH="672840" progId="Equation.DSMT4">
                  <p:embed/>
                </p:oleObj>
              </mc:Choice>
              <mc:Fallback>
                <p:oleObj name="Equation" r:id="rId4" imgW="5676840" imgH="672840" progId="Equation.DSMT4">
                  <p:embed/>
                  <p:pic>
                    <p:nvPicPr>
                      <p:cNvPr id="0" name=""/>
                      <p:cNvPicPr/>
                      <p:nvPr/>
                    </p:nvPicPr>
                    <p:blipFill>
                      <a:blip r:embed="rId5"/>
                      <a:stretch>
                        <a:fillRect/>
                      </a:stretch>
                    </p:blipFill>
                    <p:spPr>
                      <a:xfrm>
                        <a:off x="1055688" y="5335588"/>
                        <a:ext cx="9474200" cy="1123950"/>
                      </a:xfrm>
                      <a:prstGeom prst="rect">
                        <a:avLst/>
                      </a:prstGeom>
                    </p:spPr>
                  </p:pic>
                </p:oleObj>
              </mc:Fallback>
            </mc:AlternateContent>
          </a:graphicData>
        </a:graphic>
      </p:graphicFrame>
    </p:spTree>
    <p:extLst>
      <p:ext uri="{BB962C8B-B14F-4D97-AF65-F5344CB8AC3E}">
        <p14:creationId xmlns:p14="http://schemas.microsoft.com/office/powerpoint/2010/main" val="2715786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14500" y="1714500"/>
            <a:ext cx="8458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dirty="0">
                <a:ea typeface="Calibri" panose="020F0502020204030204" pitchFamily="34" charset="0"/>
                <a:cs typeface="Times New Roman" panose="02020603050405020304" pitchFamily="18" charset="0"/>
              </a:rPr>
              <a:t>You obtain a blood alcohol result for the defendant of 0.128 and 0.129 g/100ml.  Six months later the defense wants it tested again.  Now you get 0.116 and 0.114 g/100ml.  Are the results significantly different?  How do you answer and explain the change?</a:t>
            </a:r>
          </a:p>
        </p:txBody>
      </p:sp>
    </p:spTree>
    <p:extLst>
      <p:ext uri="{BB962C8B-B14F-4D97-AF65-F5344CB8AC3E}">
        <p14:creationId xmlns:p14="http://schemas.microsoft.com/office/powerpoint/2010/main" val="3048707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7662" y="803207"/>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400" b="1" dirty="0">
                <a:solidFill>
                  <a:srgbClr val="7030A0"/>
                </a:solidFill>
                <a:ea typeface="Calibri" panose="020F0502020204030204" pitchFamily="34" charset="0"/>
                <a:cs typeface="Times New Roman" panose="02020603050405020304" pitchFamily="18" charset="0"/>
              </a:rPr>
              <a:t>We assume that the measurement of blood alcohol within an individual is normally distributed and has the standard deviation determined from:   S = 0.0049BAC+0.00009.  We compute a 95% confidence interval for the difference between these two means </a:t>
            </a:r>
            <a:endParaRPr lang="en-US" alt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2578681" y="23786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1600" b="1">
              <a:solidFill>
                <a:srgbClr val="FFFFFF"/>
              </a:solidFill>
              <a:latin typeface="Times New Roman" panose="02020603050405020304" pitchFamily="18"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104497415"/>
              </p:ext>
            </p:extLst>
          </p:nvPr>
        </p:nvGraphicFramePr>
        <p:xfrm>
          <a:off x="527050" y="2497138"/>
          <a:ext cx="11528425" cy="3722687"/>
        </p:xfrm>
        <a:graphic>
          <a:graphicData uri="http://schemas.openxmlformats.org/presentationml/2006/ole">
            <mc:AlternateContent xmlns:mc="http://schemas.openxmlformats.org/markup-compatibility/2006">
              <mc:Choice xmlns:v="urn:schemas-microsoft-com:vml" Requires="v">
                <p:oleObj spid="_x0000_s21673" name="Equation" r:id="rId4" imgW="6616440" imgH="2184120" progId="Equation.DSMT4">
                  <p:embed/>
                </p:oleObj>
              </mc:Choice>
              <mc:Fallback>
                <p:oleObj name="Equation" r:id="rId4" imgW="6616440" imgH="2184120" progId="Equation.DSMT4">
                  <p:embed/>
                  <p:pic>
                    <p:nvPicPr>
                      <p:cNvPr id="0" name=""/>
                      <p:cNvPicPr>
                        <a:picLocks noChangeAspect="1" noChangeArrowheads="1"/>
                      </p:cNvPicPr>
                      <p:nvPr/>
                    </p:nvPicPr>
                    <p:blipFill>
                      <a:blip r:embed="rId5"/>
                      <a:srcRect/>
                      <a:stretch>
                        <a:fillRect/>
                      </a:stretch>
                    </p:blipFill>
                    <p:spPr bwMode="auto">
                      <a:xfrm>
                        <a:off x="527050" y="2497138"/>
                        <a:ext cx="115284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84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52600" y="1206500"/>
            <a:ext cx="8037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b="1" i="1">
                <a:solidFill>
                  <a:srgbClr val="000099"/>
                </a:solidFill>
                <a:latin typeface="Arial" panose="020B0604020202020204" pitchFamily="34" charset="0"/>
              </a:rPr>
              <a:t>For Which Result Has the Concentration</a:t>
            </a:r>
          </a:p>
          <a:p>
            <a:pPr algn="ctr" eaLnBrk="1" hangingPunct="1">
              <a:spcBef>
                <a:spcPct val="0"/>
              </a:spcBef>
              <a:buClrTx/>
              <a:buFontTx/>
              <a:buNone/>
            </a:pPr>
            <a:r>
              <a:rPr lang="en-US" altLang="en-US" b="1" i="1">
                <a:solidFill>
                  <a:srgbClr val="000099"/>
                </a:solidFill>
                <a:latin typeface="Arial" panose="020B0604020202020204" pitchFamily="34" charset="0"/>
              </a:rPr>
              <a:t>of 0.08 g/210L or More Been </a:t>
            </a:r>
          </a:p>
          <a:p>
            <a:pPr algn="ctr" eaLnBrk="1" hangingPunct="1">
              <a:spcBef>
                <a:spcPct val="0"/>
              </a:spcBef>
              <a:buClrTx/>
              <a:buFontTx/>
              <a:buNone/>
            </a:pPr>
            <a:r>
              <a:rPr lang="en-US" altLang="en-US" b="1" i="1">
                <a:solidFill>
                  <a:srgbClr val="000099"/>
                </a:solidFill>
                <a:latin typeface="Arial" panose="020B0604020202020204" pitchFamily="34" charset="0"/>
              </a:rPr>
              <a:t>More Confidently Established?</a:t>
            </a:r>
          </a:p>
        </p:txBody>
      </p:sp>
      <p:sp>
        <p:nvSpPr>
          <p:cNvPr id="3" name="Text Box 3"/>
          <p:cNvSpPr txBox="1">
            <a:spLocks noChangeArrowheads="1"/>
          </p:cNvSpPr>
          <p:nvPr/>
        </p:nvSpPr>
        <p:spPr bwMode="auto">
          <a:xfrm>
            <a:off x="4572000" y="3797300"/>
            <a:ext cx="26193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b="1">
                <a:solidFill>
                  <a:srgbClr val="006666"/>
                </a:solidFill>
                <a:latin typeface="Arial" panose="020B0604020202020204" pitchFamily="34" charset="0"/>
              </a:rPr>
              <a:t>0.086 g/210L</a:t>
            </a:r>
          </a:p>
          <a:p>
            <a:pPr eaLnBrk="1" hangingPunct="1">
              <a:spcBef>
                <a:spcPct val="0"/>
              </a:spcBef>
              <a:buClrTx/>
              <a:buFontTx/>
              <a:buNone/>
            </a:pPr>
            <a:endParaRPr lang="en-US" altLang="en-US" b="1">
              <a:solidFill>
                <a:srgbClr val="006666"/>
              </a:solidFill>
              <a:latin typeface="Arial" panose="020B0604020202020204" pitchFamily="34" charset="0"/>
            </a:endParaRPr>
          </a:p>
          <a:p>
            <a:pPr eaLnBrk="1" hangingPunct="1">
              <a:spcBef>
                <a:spcPct val="0"/>
              </a:spcBef>
              <a:buClrTx/>
              <a:buFontTx/>
              <a:buNone/>
            </a:pPr>
            <a:endParaRPr lang="en-US" altLang="en-US" b="1">
              <a:solidFill>
                <a:srgbClr val="006666"/>
              </a:solidFill>
              <a:latin typeface="Arial" panose="020B0604020202020204" pitchFamily="34" charset="0"/>
            </a:endParaRPr>
          </a:p>
          <a:p>
            <a:pPr eaLnBrk="1" hangingPunct="1">
              <a:spcBef>
                <a:spcPct val="0"/>
              </a:spcBef>
              <a:buClrTx/>
              <a:buFontTx/>
              <a:buNone/>
            </a:pPr>
            <a:r>
              <a:rPr lang="en-US" altLang="en-US" b="1">
                <a:solidFill>
                  <a:srgbClr val="006666"/>
                </a:solidFill>
                <a:latin typeface="Arial" panose="020B0604020202020204" pitchFamily="34" charset="0"/>
              </a:rPr>
              <a:t>0.104 g/210L</a:t>
            </a:r>
          </a:p>
        </p:txBody>
      </p:sp>
    </p:spTree>
    <p:extLst>
      <p:ext uri="{BB962C8B-B14F-4D97-AF65-F5344CB8AC3E}">
        <p14:creationId xmlns:p14="http://schemas.microsoft.com/office/powerpoint/2010/main" val="48826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81200" y="1879600"/>
            <a:ext cx="8382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a:ea typeface="Calibri" panose="020F0502020204030204" pitchFamily="34" charset="0"/>
                <a:cs typeface="Times New Roman" panose="02020603050405020304" pitchFamily="18" charset="0"/>
              </a:rPr>
              <a:t>Should you report an uncertainty along with your estimate in a retrograde extrapolation?  How would you compute this uncertainty value?   </a:t>
            </a:r>
          </a:p>
        </p:txBody>
      </p:sp>
    </p:spTree>
    <p:extLst>
      <p:ext uri="{BB962C8B-B14F-4D97-AF65-F5344CB8AC3E}">
        <p14:creationId xmlns:p14="http://schemas.microsoft.com/office/powerpoint/2010/main" val="1154845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13424259"/>
              </p:ext>
            </p:extLst>
          </p:nvPr>
        </p:nvGraphicFramePr>
        <p:xfrm>
          <a:off x="1397000" y="1797050"/>
          <a:ext cx="3703638" cy="1924050"/>
        </p:xfrm>
        <a:graphic>
          <a:graphicData uri="http://schemas.openxmlformats.org/presentationml/2006/ole">
            <mc:AlternateContent xmlns:mc="http://schemas.openxmlformats.org/markup-compatibility/2006">
              <mc:Choice xmlns:v="urn:schemas-microsoft-com:vml" Requires="v">
                <p:oleObj spid="_x0000_s24055" name="Equation" r:id="rId4" imgW="1879600" imgH="977900" progId="Equation.DSMT4">
                  <p:embed/>
                </p:oleObj>
              </mc:Choice>
              <mc:Fallback>
                <p:oleObj name="Equation" r:id="rId4" imgW="1879600" imgH="977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1797050"/>
                        <a:ext cx="37036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1046162"/>
            <a:ext cx="4802188"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994400" y="157956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5" name="Oval 4"/>
          <p:cNvSpPr/>
          <p:nvPr/>
        </p:nvSpPr>
        <p:spPr>
          <a:xfrm>
            <a:off x="6018213" y="2195512"/>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 name="Oval 5"/>
          <p:cNvSpPr/>
          <p:nvPr/>
        </p:nvSpPr>
        <p:spPr>
          <a:xfrm>
            <a:off x="9194800" y="260667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7" name="TextBox 4"/>
          <p:cNvSpPr txBox="1">
            <a:spLocks noChangeArrowheads="1"/>
          </p:cNvSpPr>
          <p:nvPr/>
        </p:nvSpPr>
        <p:spPr bwMode="auto">
          <a:xfrm>
            <a:off x="6094413" y="2382837"/>
            <a:ext cx="668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400" b="1">
                <a:latin typeface="Times New Roman" panose="02020603050405020304" pitchFamily="18" charset="0"/>
              </a:rPr>
              <a:t>0.1155</a:t>
            </a:r>
          </a:p>
        </p:txBody>
      </p:sp>
      <p:sp>
        <p:nvSpPr>
          <p:cNvPr id="8" name="TextBox 8"/>
          <p:cNvSpPr txBox="1">
            <a:spLocks noChangeArrowheads="1"/>
          </p:cNvSpPr>
          <p:nvPr/>
        </p:nvSpPr>
        <p:spPr bwMode="auto">
          <a:xfrm>
            <a:off x="6286500" y="1425575"/>
            <a:ext cx="677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400" b="1">
                <a:latin typeface="Times New Roman" panose="02020603050405020304" pitchFamily="18" charset="0"/>
              </a:rPr>
              <a:t>0.1425</a:t>
            </a:r>
          </a:p>
        </p:txBody>
      </p:sp>
      <p:sp>
        <p:nvSpPr>
          <p:cNvPr id="9" name="TextBox 9"/>
          <p:cNvSpPr txBox="1">
            <a:spLocks noChangeArrowheads="1"/>
          </p:cNvSpPr>
          <p:nvPr/>
        </p:nvSpPr>
        <p:spPr bwMode="auto">
          <a:xfrm>
            <a:off x="8931275" y="2781300"/>
            <a:ext cx="67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400" b="1">
                <a:latin typeface="Times New Roman" panose="02020603050405020304" pitchFamily="18" charset="0"/>
              </a:rPr>
              <a:t>0.0865</a:t>
            </a:r>
          </a:p>
        </p:txBody>
      </p:sp>
      <p:sp>
        <p:nvSpPr>
          <p:cNvPr id="10" name="Rectangle 6"/>
          <p:cNvSpPr>
            <a:spLocks noChangeArrowheads="1"/>
          </p:cNvSpPr>
          <p:nvPr/>
        </p:nvSpPr>
        <p:spPr bwMode="auto">
          <a:xfrm>
            <a:off x="1117600" y="-18991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endParaRPr lang="en-US" altLang="en-US" sz="1600" b="1">
              <a:solidFill>
                <a:srgbClr val="FFFFFF"/>
              </a:solidFill>
              <a:latin typeface="Times New Roman" panose="02020603050405020304" pitchFamily="18" charset="0"/>
            </a:endParaRPr>
          </a:p>
        </p:txBody>
      </p:sp>
      <p:graphicFrame>
        <p:nvGraphicFramePr>
          <p:cNvPr id="11" name="Object 11"/>
          <p:cNvGraphicFramePr>
            <a:graphicFrameLocks noChangeAspect="1"/>
          </p:cNvGraphicFramePr>
          <p:nvPr>
            <p:extLst>
              <p:ext uri="{D42A27DB-BD31-4B8C-83A1-F6EECF244321}">
                <p14:modId xmlns:p14="http://schemas.microsoft.com/office/powerpoint/2010/main" val="2728149785"/>
              </p:ext>
            </p:extLst>
          </p:nvPr>
        </p:nvGraphicFramePr>
        <p:xfrm>
          <a:off x="1846263" y="4559300"/>
          <a:ext cx="7537450" cy="1931987"/>
        </p:xfrm>
        <a:graphic>
          <a:graphicData uri="http://schemas.openxmlformats.org/presentationml/2006/ole">
            <mc:AlternateContent xmlns:mc="http://schemas.openxmlformats.org/markup-compatibility/2006">
              <mc:Choice xmlns:v="urn:schemas-microsoft-com:vml" Requires="v">
                <p:oleObj spid="_x0000_s24056" name="Equation" r:id="rId7" imgW="5219700" imgH="1333500" progId="Equation.DSMT4">
                  <p:embed/>
                </p:oleObj>
              </mc:Choice>
              <mc:Fallback>
                <p:oleObj name="Equation" r:id="rId7" imgW="5219700" imgH="1333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6263" y="4559300"/>
                        <a:ext cx="75374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997125564"/>
              </p:ext>
            </p:extLst>
          </p:nvPr>
        </p:nvGraphicFramePr>
        <p:xfrm>
          <a:off x="8701088" y="4446588"/>
          <a:ext cx="2378075" cy="1147762"/>
        </p:xfrm>
        <a:graphic>
          <a:graphicData uri="http://schemas.openxmlformats.org/presentationml/2006/ole">
            <mc:AlternateContent xmlns:mc="http://schemas.openxmlformats.org/markup-compatibility/2006">
              <mc:Choice xmlns:v="urn:schemas-microsoft-com:vml" Requires="v">
                <p:oleObj spid="_x0000_s24057" name="Equation" r:id="rId9" imgW="1447560" imgH="698400" progId="Equation.DSMT4">
                  <p:embed/>
                </p:oleObj>
              </mc:Choice>
              <mc:Fallback>
                <p:oleObj name="Equation" r:id="rId9" imgW="1447560" imgH="698400" progId="Equation.DSMT4">
                  <p:embed/>
                  <p:pic>
                    <p:nvPicPr>
                      <p:cNvPr id="0" name=""/>
                      <p:cNvPicPr>
                        <a:picLocks noChangeAspect="1" noChangeArrowheads="1"/>
                      </p:cNvPicPr>
                      <p:nvPr/>
                    </p:nvPicPr>
                    <p:blipFill>
                      <a:blip r:embed="rId10"/>
                      <a:srcRect/>
                      <a:stretch>
                        <a:fillRect/>
                      </a:stretch>
                    </p:blipFill>
                    <p:spPr bwMode="auto">
                      <a:xfrm>
                        <a:off x="8701088" y="4446588"/>
                        <a:ext cx="2378075" cy="1147762"/>
                      </a:xfrm>
                      <a:prstGeom prst="rect">
                        <a:avLst/>
                      </a:prstGeom>
                      <a:noFill/>
                      <a:ln>
                        <a:solidFill>
                          <a:schemeClr val="bg1"/>
                        </a:solidFill>
                      </a:ln>
                    </p:spPr>
                  </p:pic>
                </p:oleObj>
              </mc:Fallback>
            </mc:AlternateContent>
          </a:graphicData>
        </a:graphic>
      </p:graphicFrame>
    </p:spTree>
    <p:extLst>
      <p:ext uri="{BB962C8B-B14F-4D97-AF65-F5344CB8AC3E}">
        <p14:creationId xmlns:p14="http://schemas.microsoft.com/office/powerpoint/2010/main" val="2432231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2300" y="1255712"/>
            <a:ext cx="86106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dirty="0">
                <a:solidFill>
                  <a:srgbClr val="0070C0"/>
                </a:solidFill>
                <a:ea typeface="Calibri" panose="020F0502020204030204" pitchFamily="34" charset="0"/>
                <a:cs typeface="Times New Roman" panose="02020603050405020304" pitchFamily="18" charset="0"/>
              </a:rPr>
              <a:t>You compute </a:t>
            </a:r>
            <a:r>
              <a:rPr lang="en-US" altLang="en-US" sz="2800" b="1" dirty="0" err="1">
                <a:solidFill>
                  <a:srgbClr val="0070C0"/>
                </a:solidFill>
                <a:ea typeface="Calibri" panose="020F0502020204030204" pitchFamily="34" charset="0"/>
                <a:cs typeface="Times New Roman" panose="02020603050405020304" pitchFamily="18" charset="0"/>
              </a:rPr>
              <a:t>Widmark’s</a:t>
            </a:r>
            <a:r>
              <a:rPr lang="en-US" altLang="en-US" sz="2800" b="1" dirty="0">
                <a:solidFill>
                  <a:srgbClr val="0070C0"/>
                </a:solidFill>
                <a:ea typeface="Calibri" panose="020F0502020204030204" pitchFamily="34" charset="0"/>
                <a:cs typeface="Times New Roman" panose="02020603050405020304" pitchFamily="18" charset="0"/>
              </a:rPr>
              <a:t> estimate of the number of drinks the individual had and obtain an estimate of 10.4 beers.  Do you present this number or also include an uncertainty for it?  How would you compute the uncertainty?  What terms in </a:t>
            </a:r>
            <a:r>
              <a:rPr lang="en-US" altLang="en-US" sz="2800" b="1" dirty="0" err="1">
                <a:solidFill>
                  <a:srgbClr val="0070C0"/>
                </a:solidFill>
                <a:ea typeface="Calibri" panose="020F0502020204030204" pitchFamily="34" charset="0"/>
                <a:cs typeface="Times New Roman" panose="02020603050405020304" pitchFamily="18" charset="0"/>
              </a:rPr>
              <a:t>Widmark’s</a:t>
            </a:r>
            <a:r>
              <a:rPr lang="en-US" altLang="en-US" sz="2800" b="1" dirty="0">
                <a:solidFill>
                  <a:srgbClr val="0070C0"/>
                </a:solidFill>
                <a:ea typeface="Calibri" panose="020F0502020204030204" pitchFamily="34" charset="0"/>
                <a:cs typeface="Times New Roman" panose="02020603050405020304" pitchFamily="18" charset="0"/>
              </a:rPr>
              <a:t> equation are uncertain?</a:t>
            </a:r>
          </a:p>
        </p:txBody>
      </p:sp>
      <p:graphicFrame>
        <p:nvGraphicFramePr>
          <p:cNvPr id="3" name="Object 2"/>
          <p:cNvGraphicFramePr>
            <a:graphicFrameLocks noChangeAspect="1"/>
          </p:cNvGraphicFramePr>
          <p:nvPr>
            <p:extLst>
              <p:ext uri="{D42A27DB-BD31-4B8C-83A1-F6EECF244321}">
                <p14:modId xmlns:p14="http://schemas.microsoft.com/office/powerpoint/2010/main" val="36433696"/>
              </p:ext>
            </p:extLst>
          </p:nvPr>
        </p:nvGraphicFramePr>
        <p:xfrm>
          <a:off x="3187700" y="4379912"/>
          <a:ext cx="5054600" cy="1408113"/>
        </p:xfrm>
        <a:graphic>
          <a:graphicData uri="http://schemas.openxmlformats.org/presentationml/2006/ole">
            <mc:AlternateContent xmlns:mc="http://schemas.openxmlformats.org/markup-compatibility/2006">
              <mc:Choice xmlns:v="urn:schemas-microsoft-com:vml" Requires="v">
                <p:oleObj spid="_x0000_s24745" name="Equation" r:id="rId4" imgW="1548728" imgH="431613" progId="Equation.3">
                  <p:embed/>
                </p:oleObj>
              </mc:Choice>
              <mc:Fallback>
                <p:oleObj name="Equation" r:id="rId4" imgW="1548728"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00" y="4379912"/>
                        <a:ext cx="50546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697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32909B7-8621-4C4E-B5B4-1508968D57AD}"/>
              </a:ext>
            </a:extLst>
          </p:cNvPr>
          <p:cNvGraphicFramePr/>
          <p:nvPr>
            <p:extLst>
              <p:ext uri="{D42A27DB-BD31-4B8C-83A1-F6EECF244321}">
                <p14:modId xmlns:p14="http://schemas.microsoft.com/office/powerpoint/2010/main" val="1416285298"/>
              </p:ext>
            </p:extLst>
          </p:nvPr>
        </p:nvGraphicFramePr>
        <p:xfrm>
          <a:off x="2326958" y="1615440"/>
          <a:ext cx="6268402"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0450529-A6B7-4817-A2A5-C093FD5CA0A0}"/>
              </a:ext>
            </a:extLst>
          </p:cNvPr>
          <p:cNvSpPr txBox="1"/>
          <p:nvPr/>
        </p:nvSpPr>
        <p:spPr>
          <a:xfrm>
            <a:off x="1634490" y="1577340"/>
            <a:ext cx="615168" cy="400110"/>
          </a:xfrm>
          <a:prstGeom prst="rect">
            <a:avLst/>
          </a:prstGeom>
          <a:noFill/>
        </p:spPr>
        <p:txBody>
          <a:bodyPr wrap="none" rtlCol="0">
            <a:spAutoFit/>
          </a:bodyPr>
          <a:lstStyle/>
          <a:p>
            <a:r>
              <a:rPr lang="en-US" sz="2000" b="1" dirty="0"/>
              <a:t>BAC</a:t>
            </a:r>
          </a:p>
        </p:txBody>
      </p:sp>
      <p:sp>
        <p:nvSpPr>
          <p:cNvPr id="7" name="TextBox 6">
            <a:extLst>
              <a:ext uri="{FF2B5EF4-FFF2-40B4-BE49-F238E27FC236}">
                <a16:creationId xmlns:a16="http://schemas.microsoft.com/office/drawing/2014/main" id="{DF8C6D89-C95E-472F-B4B5-D6EFB7973B3B}"/>
              </a:ext>
            </a:extLst>
          </p:cNvPr>
          <p:cNvSpPr txBox="1"/>
          <p:nvPr/>
        </p:nvSpPr>
        <p:spPr>
          <a:xfrm>
            <a:off x="6941820" y="5433060"/>
            <a:ext cx="1258743" cy="400110"/>
          </a:xfrm>
          <a:prstGeom prst="rect">
            <a:avLst/>
          </a:prstGeom>
          <a:noFill/>
        </p:spPr>
        <p:txBody>
          <a:bodyPr wrap="none" rtlCol="0">
            <a:spAutoFit/>
          </a:bodyPr>
          <a:lstStyle/>
          <a:p>
            <a:r>
              <a:rPr lang="en-US" sz="2000" b="1" dirty="0"/>
              <a:t>Time (</a:t>
            </a:r>
            <a:r>
              <a:rPr lang="en-US" sz="2000" b="1" dirty="0" err="1"/>
              <a:t>hrs</a:t>
            </a:r>
            <a:r>
              <a:rPr lang="en-US" sz="2000" b="1" dirty="0"/>
              <a:t>)</a:t>
            </a:r>
          </a:p>
        </p:txBody>
      </p:sp>
      <p:sp>
        <p:nvSpPr>
          <p:cNvPr id="9" name="TextBox 8">
            <a:extLst>
              <a:ext uri="{FF2B5EF4-FFF2-40B4-BE49-F238E27FC236}">
                <a16:creationId xmlns:a16="http://schemas.microsoft.com/office/drawing/2014/main" id="{52CA0DB1-DB93-4C93-AEBC-3121F2443F53}"/>
              </a:ext>
            </a:extLst>
          </p:cNvPr>
          <p:cNvSpPr txBox="1"/>
          <p:nvPr/>
        </p:nvSpPr>
        <p:spPr>
          <a:xfrm>
            <a:off x="7443330" y="2509956"/>
            <a:ext cx="6268402" cy="967765"/>
          </a:xfrm>
          <a:prstGeom prst="rect">
            <a:avLst/>
          </a:prstGeom>
          <a:noFill/>
        </p:spPr>
        <p:txBody>
          <a:bodyPr wrap="square">
            <a:spAutoFit/>
          </a:bodyPr>
          <a:lstStyle/>
          <a:p>
            <a:pPr marL="0" marR="0">
              <a:lnSpc>
                <a:spcPct val="107000"/>
              </a:lnSpc>
              <a:spcBef>
                <a:spcPts val="0"/>
              </a:spcBef>
              <a:spcAft>
                <a:spcPts val="800"/>
              </a:spcAft>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Widmark’s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model is valid only in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post-absorptive phase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ACCB428-348C-4DB2-B226-7C4C542FC191}"/>
              </a:ext>
            </a:extLst>
          </p:cNvPr>
          <p:cNvSpPr txBox="1"/>
          <p:nvPr/>
        </p:nvSpPr>
        <p:spPr>
          <a:xfrm>
            <a:off x="4475018" y="4287366"/>
            <a:ext cx="7183582" cy="461665"/>
          </a:xfrm>
          <a:prstGeom prst="rect">
            <a:avLst/>
          </a:prstGeom>
          <a:noFill/>
        </p:spPr>
        <p:txBody>
          <a:bodyPr wrap="square">
            <a:spAutoFit/>
          </a:bodyPr>
          <a:lstStyle/>
          <a:p>
            <a:r>
              <a:rPr lang="en-US" sz="2400" b="1" i="0" u="none" strike="noStrike" dirty="0">
                <a:solidFill>
                  <a:srgbClr val="000000"/>
                </a:solidFill>
                <a:effectLst/>
                <a:latin typeface="Calibri" panose="020F0502020204030204" pitchFamily="34" charset="0"/>
              </a:rPr>
              <a:t>BAC = 0.15(1-e</a:t>
            </a:r>
            <a:r>
              <a:rPr lang="en-US" sz="2400" b="1" i="0" u="none" strike="noStrike" baseline="30000" dirty="0">
                <a:solidFill>
                  <a:srgbClr val="000000"/>
                </a:solidFill>
                <a:effectLst/>
                <a:latin typeface="Calibri" panose="020F0502020204030204" pitchFamily="34" charset="0"/>
              </a:rPr>
              <a:t>-6t</a:t>
            </a:r>
            <a:r>
              <a:rPr lang="en-US" sz="2400" b="1" i="0" u="none" strike="noStrike" dirty="0">
                <a:solidFill>
                  <a:srgbClr val="000000"/>
                </a:solidFill>
                <a:effectLst/>
                <a:latin typeface="Calibri" panose="020F0502020204030204" pitchFamily="34" charset="0"/>
              </a:rPr>
              <a:t>)-0.015t</a:t>
            </a:r>
            <a:r>
              <a:rPr lang="en-US" sz="2400" dirty="0">
                <a:effectLst/>
              </a:rPr>
              <a:t> </a:t>
            </a:r>
            <a:endParaRPr lang="en-US" sz="2400" dirty="0"/>
          </a:p>
        </p:txBody>
      </p:sp>
    </p:spTree>
    <p:extLst>
      <p:ext uri="{BB962C8B-B14F-4D97-AF65-F5344CB8AC3E}">
        <p14:creationId xmlns:p14="http://schemas.microsoft.com/office/powerpoint/2010/main" val="954965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46350" y="914400"/>
            <a:ext cx="693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400" b="1" i="1" dirty="0">
                <a:solidFill>
                  <a:srgbClr val="000099"/>
                </a:solidFill>
                <a:latin typeface="Times New Roman" panose="02020603050405020304" pitchFamily="18" charset="0"/>
              </a:rPr>
              <a:t>Uncertainty in </a:t>
            </a:r>
            <a:r>
              <a:rPr lang="en-US" altLang="en-US" sz="2400" b="1" i="1" dirty="0" err="1">
                <a:solidFill>
                  <a:srgbClr val="000099"/>
                </a:solidFill>
                <a:latin typeface="Times New Roman" panose="02020603050405020304" pitchFamily="18" charset="0"/>
              </a:rPr>
              <a:t>Widmark’s</a:t>
            </a:r>
            <a:r>
              <a:rPr lang="en-US" altLang="en-US" sz="2400" b="1" i="1" dirty="0">
                <a:solidFill>
                  <a:srgbClr val="000099"/>
                </a:solidFill>
                <a:latin typeface="Times New Roman" panose="02020603050405020304" pitchFamily="18" charset="0"/>
              </a:rPr>
              <a:t> Calculation : Taylor Series</a:t>
            </a:r>
            <a:endParaRPr lang="en-US" altLang="en-US" sz="2400" b="1" i="1" dirty="0">
              <a:solidFill>
                <a:srgbClr val="C00000"/>
              </a:solidFill>
              <a:latin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11853272"/>
              </p:ext>
            </p:extLst>
          </p:nvPr>
        </p:nvGraphicFramePr>
        <p:xfrm>
          <a:off x="1635125" y="1426654"/>
          <a:ext cx="8693150" cy="2486025"/>
        </p:xfrm>
        <a:graphic>
          <a:graphicData uri="http://schemas.openxmlformats.org/presentationml/2006/ole">
            <mc:AlternateContent xmlns:mc="http://schemas.openxmlformats.org/markup-compatibility/2006">
              <mc:Choice xmlns:v="urn:schemas-microsoft-com:vml" Requires="v">
                <p:oleObj spid="_x0000_s27817" name="Equation" r:id="rId4" imgW="5880100" imgH="1689100" progId="Equation.3">
                  <p:embed/>
                </p:oleObj>
              </mc:Choice>
              <mc:Fallback>
                <p:oleObj name="Equation" r:id="rId4" imgW="5880100" imgH="168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1426654"/>
                        <a:ext cx="86931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a:spLocks noChangeArrowheads="1"/>
          </p:cNvSpPr>
          <p:nvPr/>
        </p:nvSpPr>
        <p:spPr bwMode="auto">
          <a:xfrm>
            <a:off x="2200275" y="3524744"/>
            <a:ext cx="750500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800" b="1" dirty="0">
                <a:latin typeface="Arial" panose="020B0604020202020204" pitchFamily="34" charset="0"/>
              </a:rPr>
              <a:t>            </a:t>
            </a:r>
            <a:r>
              <a:rPr lang="en-US" altLang="en-US" sz="1800" b="1" dirty="0">
                <a:solidFill>
                  <a:srgbClr val="000099"/>
                </a:solidFill>
                <a:latin typeface="Arial" panose="020B0604020202020204" pitchFamily="34" charset="0"/>
              </a:rPr>
              <a:t>Value                      St. Dev.</a:t>
            </a:r>
          </a:p>
          <a:p>
            <a:pPr>
              <a:spcBef>
                <a:spcPct val="0"/>
              </a:spcBef>
              <a:buClrTx/>
              <a:buFontTx/>
              <a:buNone/>
            </a:pPr>
            <a:r>
              <a:rPr lang="en-US" altLang="en-US" sz="1800" b="1" dirty="0">
                <a:solidFill>
                  <a:srgbClr val="FF0000"/>
                </a:solidFill>
                <a:latin typeface="Arial" panose="020B0604020202020204" pitchFamily="34" charset="0"/>
              </a:rPr>
              <a:t>W</a:t>
            </a:r>
            <a:r>
              <a:rPr lang="en-US" altLang="en-US" sz="1800" b="1" dirty="0">
                <a:latin typeface="Arial" panose="020B0604020202020204" pitchFamily="34" charset="0"/>
              </a:rPr>
              <a:t>          180lbs                    3.6lbs</a:t>
            </a:r>
          </a:p>
          <a:p>
            <a:pPr>
              <a:spcBef>
                <a:spcPct val="0"/>
              </a:spcBef>
              <a:buClrTx/>
              <a:buFontTx/>
              <a:buNone/>
            </a:pPr>
            <a:r>
              <a:rPr lang="en-US" altLang="en-US" sz="1800" b="1" dirty="0">
                <a:solidFill>
                  <a:srgbClr val="FF0000"/>
                </a:solidFill>
                <a:latin typeface="Arial" panose="020B0604020202020204" pitchFamily="34" charset="0"/>
              </a:rPr>
              <a:t>r</a:t>
            </a:r>
            <a:r>
              <a:rPr lang="en-US" altLang="en-US" sz="1800" b="1" dirty="0">
                <a:latin typeface="Arial" panose="020B0604020202020204" pitchFamily="34" charset="0"/>
              </a:rPr>
              <a:t>           0.73L/Kg                0.067L/Kg</a:t>
            </a:r>
          </a:p>
          <a:p>
            <a:pPr>
              <a:spcBef>
                <a:spcPct val="0"/>
              </a:spcBef>
              <a:buClrTx/>
              <a:buFontTx/>
              <a:buNone/>
            </a:pPr>
            <a:r>
              <a:rPr lang="en-US" altLang="en-US" sz="1800" b="1" dirty="0">
                <a:solidFill>
                  <a:srgbClr val="FF0000"/>
                </a:solidFill>
                <a:latin typeface="Arial" panose="020B0604020202020204" pitchFamily="34" charset="0"/>
              </a:rPr>
              <a:t>C</a:t>
            </a:r>
            <a:r>
              <a:rPr lang="en-US" altLang="en-US" sz="1800" b="1" baseline="-25000" dirty="0">
                <a:solidFill>
                  <a:srgbClr val="FF0000"/>
                </a:solidFill>
                <a:latin typeface="Arial" panose="020B0604020202020204" pitchFamily="34" charset="0"/>
              </a:rPr>
              <a:t>t</a:t>
            </a:r>
            <a:r>
              <a:rPr lang="en-US" altLang="en-US" sz="1800" b="1" dirty="0">
                <a:latin typeface="Arial" panose="020B0604020202020204" pitchFamily="34" charset="0"/>
              </a:rPr>
              <a:t>          0.0012Kg/L            0.000043Kg/L                   N = 10.4 drinks</a:t>
            </a:r>
          </a:p>
          <a:p>
            <a:pPr>
              <a:spcBef>
                <a:spcPct val="0"/>
              </a:spcBef>
              <a:buClrTx/>
              <a:buFontTx/>
              <a:buNone/>
            </a:pPr>
            <a:r>
              <a:rPr lang="el-GR" altLang="en-US" sz="1800" b="1" dirty="0">
                <a:solidFill>
                  <a:srgbClr val="FF0000"/>
                </a:solidFill>
                <a:latin typeface="Arial" panose="020B0604020202020204" pitchFamily="34" charset="0"/>
              </a:rPr>
              <a:t>β</a:t>
            </a:r>
            <a:r>
              <a:rPr lang="en-US" altLang="en-US" sz="1800" b="1" dirty="0">
                <a:solidFill>
                  <a:srgbClr val="FF0000"/>
                </a:solidFill>
                <a:latin typeface="Arial" panose="020B0604020202020204" pitchFamily="34" charset="0"/>
              </a:rPr>
              <a:t> </a:t>
            </a:r>
            <a:r>
              <a:rPr lang="en-US" altLang="en-US" sz="1800" b="1" dirty="0">
                <a:latin typeface="Arial" panose="020B0604020202020204" pitchFamily="34" charset="0"/>
              </a:rPr>
              <a:t>          0.000148Kg/L/</a:t>
            </a:r>
            <a:r>
              <a:rPr lang="en-US" altLang="en-US" sz="1800" b="1" dirty="0" err="1">
                <a:latin typeface="Arial" panose="020B0604020202020204" pitchFamily="34" charset="0"/>
              </a:rPr>
              <a:t>hr</a:t>
            </a:r>
            <a:r>
              <a:rPr lang="en-US" altLang="en-US" sz="1800" b="1" dirty="0">
                <a:latin typeface="Arial" panose="020B0604020202020204" pitchFamily="34" charset="0"/>
              </a:rPr>
              <a:t>     0.000032Kg/L/</a:t>
            </a:r>
            <a:r>
              <a:rPr lang="en-US" altLang="en-US" sz="1800" b="1" dirty="0" err="1">
                <a:latin typeface="Arial" panose="020B0604020202020204" pitchFamily="34" charset="0"/>
              </a:rPr>
              <a:t>hr</a:t>
            </a:r>
            <a:r>
              <a:rPr lang="en-US" altLang="en-US" sz="1800" b="1" dirty="0">
                <a:latin typeface="Arial" panose="020B0604020202020204" pitchFamily="34" charset="0"/>
              </a:rPr>
              <a:t>             </a:t>
            </a:r>
            <a:r>
              <a:rPr lang="en-US" altLang="en-US" sz="1800" b="1" dirty="0" err="1">
                <a:latin typeface="Arial" panose="020B0604020202020204" pitchFamily="34" charset="0"/>
              </a:rPr>
              <a:t>u</a:t>
            </a:r>
            <a:r>
              <a:rPr lang="en-US" altLang="en-US" sz="1800" b="1" baseline="-25000" dirty="0" err="1">
                <a:latin typeface="Arial" panose="020B0604020202020204" pitchFamily="34" charset="0"/>
              </a:rPr>
              <a:t>N</a:t>
            </a:r>
            <a:r>
              <a:rPr lang="en-US" altLang="en-US" sz="1800" b="1" dirty="0">
                <a:latin typeface="Arial" panose="020B0604020202020204" pitchFamily="34" charset="0"/>
              </a:rPr>
              <a:t> = 1.27 drinks</a:t>
            </a:r>
          </a:p>
          <a:p>
            <a:pPr>
              <a:spcBef>
                <a:spcPct val="0"/>
              </a:spcBef>
              <a:buClrTx/>
              <a:buFontTx/>
              <a:buNone/>
            </a:pPr>
            <a:r>
              <a:rPr lang="en-US" altLang="en-US" sz="1800" b="1" dirty="0">
                <a:solidFill>
                  <a:srgbClr val="FF0000"/>
                </a:solidFill>
                <a:latin typeface="Arial" panose="020B0604020202020204" pitchFamily="34" charset="0"/>
              </a:rPr>
              <a:t>t</a:t>
            </a:r>
            <a:r>
              <a:rPr lang="en-US" altLang="en-US" sz="1800" b="1" dirty="0">
                <a:latin typeface="Arial" panose="020B0604020202020204" pitchFamily="34" charset="0"/>
              </a:rPr>
              <a:t>            5hr                          0.1hr                                 CV = 12.2%</a:t>
            </a:r>
          </a:p>
          <a:p>
            <a:pPr>
              <a:spcBef>
                <a:spcPct val="0"/>
              </a:spcBef>
              <a:buClrTx/>
              <a:buFontTx/>
              <a:buNone/>
            </a:pPr>
            <a:r>
              <a:rPr lang="en-US" altLang="en-US" sz="1800" b="1" dirty="0">
                <a:solidFill>
                  <a:srgbClr val="FF0000"/>
                </a:solidFill>
                <a:latin typeface="Arial" panose="020B0604020202020204" pitchFamily="34" charset="0"/>
              </a:rPr>
              <a:t>D</a:t>
            </a:r>
            <a:r>
              <a:rPr lang="en-US" altLang="en-US" sz="1800" b="1" dirty="0">
                <a:latin typeface="Arial" panose="020B0604020202020204" pitchFamily="34" charset="0"/>
              </a:rPr>
              <a:t>           0.82oz/</a:t>
            </a:r>
            <a:r>
              <a:rPr lang="en-US" altLang="en-US" sz="1800" b="1" dirty="0" err="1">
                <a:latin typeface="Arial" panose="020B0604020202020204" pitchFamily="34" charset="0"/>
              </a:rPr>
              <a:t>floz</a:t>
            </a:r>
            <a:r>
              <a:rPr lang="en-US" altLang="en-US" sz="1800" b="1" dirty="0">
                <a:latin typeface="Arial" panose="020B0604020202020204" pitchFamily="34" charset="0"/>
              </a:rPr>
              <a:t>             0.0082oz/</a:t>
            </a:r>
            <a:r>
              <a:rPr lang="en-US" altLang="en-US" sz="1800" b="1" dirty="0" err="1">
                <a:latin typeface="Arial" panose="020B0604020202020204" pitchFamily="34" charset="0"/>
              </a:rPr>
              <a:t>floz</a:t>
            </a:r>
            <a:endParaRPr lang="en-US" altLang="en-US" sz="1800" b="1" dirty="0">
              <a:latin typeface="Arial" panose="020B0604020202020204" pitchFamily="34" charset="0"/>
            </a:endParaRPr>
          </a:p>
          <a:p>
            <a:pPr>
              <a:spcBef>
                <a:spcPct val="0"/>
              </a:spcBef>
              <a:buClrTx/>
              <a:buFontTx/>
              <a:buNone/>
            </a:pPr>
            <a:r>
              <a:rPr lang="en-US" altLang="en-US" sz="1800" b="1" dirty="0">
                <a:solidFill>
                  <a:srgbClr val="FF0000"/>
                </a:solidFill>
                <a:latin typeface="Arial" panose="020B0604020202020204" pitchFamily="34" charset="0"/>
              </a:rPr>
              <a:t>A</a:t>
            </a:r>
            <a:r>
              <a:rPr lang="en-US" altLang="en-US" sz="1800" b="1" dirty="0">
                <a:latin typeface="Arial" panose="020B0604020202020204" pitchFamily="34" charset="0"/>
              </a:rPr>
              <a:t>           0.48floz/drink        0.014floz/drink                 10.4+/-1.96(1.27)</a:t>
            </a:r>
          </a:p>
          <a:p>
            <a:pPr>
              <a:spcBef>
                <a:spcPct val="0"/>
              </a:spcBef>
              <a:buClrTx/>
              <a:buFontTx/>
              <a:buNone/>
            </a:pPr>
            <a:r>
              <a:rPr lang="en-US" altLang="en-US" sz="1800" b="1" dirty="0">
                <a:latin typeface="Arial" panose="020B0604020202020204" pitchFamily="34" charset="0"/>
              </a:rPr>
              <a:t>                                                                                       7.9  to  12.9</a:t>
            </a:r>
          </a:p>
          <a:p>
            <a:pPr>
              <a:spcBef>
                <a:spcPct val="0"/>
              </a:spcBef>
              <a:buClrTx/>
              <a:buFontTx/>
              <a:buNone/>
            </a:pPr>
            <a:endParaRPr lang="en-US" altLang="en-US" sz="1800" b="1" dirty="0">
              <a:latin typeface="Arial" panose="020B0604020202020204" pitchFamily="34" charset="0"/>
            </a:endParaRPr>
          </a:p>
        </p:txBody>
      </p:sp>
      <p:sp>
        <p:nvSpPr>
          <p:cNvPr id="5" name="TextBox 4">
            <a:extLst>
              <a:ext uri="{FF2B5EF4-FFF2-40B4-BE49-F238E27FC236}">
                <a16:creationId xmlns:a16="http://schemas.microsoft.com/office/drawing/2014/main" id="{57BC0AA3-857E-4A81-AF4C-3B88D8102853}"/>
              </a:ext>
            </a:extLst>
          </p:cNvPr>
          <p:cNvSpPr txBox="1"/>
          <p:nvPr/>
        </p:nvSpPr>
        <p:spPr>
          <a:xfrm>
            <a:off x="3302000" y="6156233"/>
            <a:ext cx="6172844" cy="461665"/>
          </a:xfrm>
          <a:prstGeom prst="rect">
            <a:avLst/>
          </a:prstGeom>
          <a:noFill/>
        </p:spPr>
        <p:txBody>
          <a:bodyPr wrap="none" rtlCol="0">
            <a:spAutoFit/>
          </a:bodyPr>
          <a:lstStyle/>
          <a:p>
            <a:r>
              <a:rPr lang="en-US" sz="2400" b="1" i="1" dirty="0">
                <a:solidFill>
                  <a:srgbClr val="FF0000"/>
                </a:solidFill>
              </a:rPr>
              <a:t>Assumptions:  mixed model and independent    </a:t>
            </a:r>
          </a:p>
        </p:txBody>
      </p:sp>
    </p:spTree>
    <p:extLst>
      <p:ext uri="{BB962C8B-B14F-4D97-AF65-F5344CB8AC3E}">
        <p14:creationId xmlns:p14="http://schemas.microsoft.com/office/powerpoint/2010/main" val="3370244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8067" y="1574293"/>
            <a:ext cx="8077200" cy="370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ClrTx/>
              <a:buFontTx/>
              <a:buNone/>
            </a:pPr>
            <a:r>
              <a:rPr lang="en-US" altLang="en-US" sz="2800" b="1" dirty="0">
                <a:ea typeface="Calibri" panose="020F0502020204030204" pitchFamily="34" charset="0"/>
                <a:cs typeface="Times New Roman" panose="02020603050405020304" pitchFamily="18" charset="0"/>
              </a:rPr>
              <a:t>How many digits should your measurements be reported to?  What influence does this have on uncertainty?   </a:t>
            </a:r>
          </a:p>
          <a:p>
            <a:pPr>
              <a:lnSpc>
                <a:spcPct val="107000"/>
              </a:lnSpc>
              <a:spcBef>
                <a:spcPct val="0"/>
              </a:spcBef>
              <a:spcAft>
                <a:spcPts val="800"/>
              </a:spcAft>
              <a:buClrTx/>
              <a:buFontTx/>
              <a:buNone/>
            </a:pPr>
            <a:endParaRPr lang="en-US" altLang="en-US" sz="2800" b="1" dirty="0">
              <a:ea typeface="Calibri" panose="020F0502020204030204" pitchFamily="34" charset="0"/>
              <a:cs typeface="Times New Roman" panose="02020603050405020304" pitchFamily="18" charset="0"/>
            </a:endParaRPr>
          </a:p>
          <a:p>
            <a:pPr>
              <a:lnSpc>
                <a:spcPct val="107000"/>
              </a:lnSpc>
              <a:spcBef>
                <a:spcPct val="0"/>
              </a:spcBef>
              <a:spcAft>
                <a:spcPts val="800"/>
              </a:spcAft>
              <a:buClrTx/>
              <a:buFontTx/>
              <a:buNone/>
            </a:pPr>
            <a:r>
              <a:rPr lang="en-US" altLang="en-US" sz="2800" b="1" dirty="0" err="1">
                <a:ea typeface="Calibri" panose="020F0502020204030204" pitchFamily="34" charset="0"/>
                <a:cs typeface="Times New Roman" panose="02020603050405020304" pitchFamily="18" charset="0"/>
              </a:rPr>
              <a:t>BrAC</a:t>
            </a:r>
            <a:r>
              <a:rPr lang="en-US" altLang="en-US" sz="2800" b="1" dirty="0">
                <a:ea typeface="Calibri" panose="020F0502020204030204" pitchFamily="34" charset="0"/>
                <a:cs typeface="Times New Roman" panose="02020603050405020304" pitchFamily="18" charset="0"/>
              </a:rPr>
              <a:t> Results:  0.124, 0.131        SD = 0.0038</a:t>
            </a:r>
          </a:p>
          <a:p>
            <a:pPr>
              <a:lnSpc>
                <a:spcPct val="107000"/>
              </a:lnSpc>
              <a:spcBef>
                <a:spcPct val="0"/>
              </a:spcBef>
              <a:spcAft>
                <a:spcPts val="800"/>
              </a:spcAft>
              <a:buClrTx/>
              <a:buFontTx/>
              <a:buNone/>
            </a:pPr>
            <a:endParaRPr lang="en-US" altLang="en-US" sz="2800" b="1" dirty="0">
              <a:ea typeface="Calibri" panose="020F0502020204030204" pitchFamily="34" charset="0"/>
              <a:cs typeface="Times New Roman" panose="02020603050405020304" pitchFamily="18" charset="0"/>
            </a:endParaRPr>
          </a:p>
          <a:p>
            <a:pPr>
              <a:lnSpc>
                <a:spcPct val="107000"/>
              </a:lnSpc>
              <a:spcBef>
                <a:spcPct val="0"/>
              </a:spcBef>
              <a:spcAft>
                <a:spcPts val="800"/>
              </a:spcAft>
              <a:buClrTx/>
              <a:buFontTx/>
              <a:buNone/>
            </a:pPr>
            <a:r>
              <a:rPr lang="en-US" altLang="en-US" sz="2800" b="1" dirty="0">
                <a:ea typeface="Calibri" panose="020F0502020204030204" pitchFamily="34" charset="0"/>
                <a:cs typeface="Times New Roman" panose="02020603050405020304" pitchFamily="18" charset="0"/>
              </a:rPr>
              <a:t>Mean = 0.1275                same precision</a:t>
            </a:r>
          </a:p>
        </p:txBody>
      </p:sp>
      <p:cxnSp>
        <p:nvCxnSpPr>
          <p:cNvPr id="6" name="Straight Arrow Connector 5">
            <a:extLst>
              <a:ext uri="{FF2B5EF4-FFF2-40B4-BE49-F238E27FC236}">
                <a16:creationId xmlns:a16="http://schemas.microsoft.com/office/drawing/2014/main" id="{84F270FB-08CB-4E91-BD82-599D633EFA60}"/>
              </a:ext>
            </a:extLst>
          </p:cNvPr>
          <p:cNvCxnSpPr/>
          <p:nvPr/>
        </p:nvCxnSpPr>
        <p:spPr>
          <a:xfrm flipV="1">
            <a:off x="8001000" y="4019550"/>
            <a:ext cx="0" cy="742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54AC5A0-9F18-493A-AF42-B45638052D49}"/>
              </a:ext>
            </a:extLst>
          </p:cNvPr>
          <p:cNvCxnSpPr/>
          <p:nvPr/>
        </p:nvCxnSpPr>
        <p:spPr>
          <a:xfrm flipV="1">
            <a:off x="5791200" y="4019550"/>
            <a:ext cx="0" cy="742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546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89AE2-229F-4F26-A495-95E46D34A16D}"/>
              </a:ext>
            </a:extLst>
          </p:cNvPr>
          <p:cNvPicPr>
            <a:picLocks noChangeAspect="1" noChangeArrowheads="1"/>
          </p:cNvPicPr>
          <p:nvPr/>
        </p:nvPicPr>
        <p:blipFill>
          <a:blip r:embed="rId3" cstate="print"/>
          <a:srcRect/>
          <a:stretch>
            <a:fillRect/>
          </a:stretch>
        </p:blipFill>
        <p:spPr bwMode="auto">
          <a:xfrm>
            <a:off x="2963332" y="737255"/>
            <a:ext cx="6129867" cy="6120745"/>
          </a:xfrm>
          <a:prstGeom prst="rect">
            <a:avLst/>
          </a:prstGeom>
          <a:noFill/>
          <a:ln w="9525">
            <a:noFill/>
            <a:miter lim="800000"/>
            <a:headEnd/>
            <a:tailEnd/>
          </a:ln>
        </p:spPr>
      </p:pic>
      <p:graphicFrame>
        <p:nvGraphicFramePr>
          <p:cNvPr id="4" name="Object 3">
            <a:extLst>
              <a:ext uri="{FF2B5EF4-FFF2-40B4-BE49-F238E27FC236}">
                <a16:creationId xmlns:a16="http://schemas.microsoft.com/office/drawing/2014/main" id="{281FF8D8-7BA9-48A2-B3EF-310CD9F96766}"/>
              </a:ext>
            </a:extLst>
          </p:cNvPr>
          <p:cNvGraphicFramePr>
            <a:graphicFrameLocks noChangeAspect="1"/>
          </p:cNvGraphicFramePr>
          <p:nvPr>
            <p:extLst>
              <p:ext uri="{D42A27DB-BD31-4B8C-83A1-F6EECF244321}">
                <p14:modId xmlns:p14="http://schemas.microsoft.com/office/powerpoint/2010/main" val="1629466966"/>
              </p:ext>
            </p:extLst>
          </p:nvPr>
        </p:nvGraphicFramePr>
        <p:xfrm>
          <a:off x="3875088" y="1820863"/>
          <a:ext cx="3425825" cy="868362"/>
        </p:xfrm>
        <a:graphic>
          <a:graphicData uri="http://schemas.openxmlformats.org/presentationml/2006/ole">
            <mc:AlternateContent xmlns:mc="http://schemas.openxmlformats.org/markup-compatibility/2006">
              <mc:Choice xmlns:v="urn:schemas-microsoft-com:vml" Requires="v">
                <p:oleObj spid="_x0000_s62748" name="Equation" r:id="rId4" imgW="1803240" imgH="457200" progId="Equation.DSMT4">
                  <p:embed/>
                </p:oleObj>
              </mc:Choice>
              <mc:Fallback>
                <p:oleObj name="Equation" r:id="rId4" imgW="1803240" imgH="457200" progId="Equation.DSMT4">
                  <p:embed/>
                  <p:pic>
                    <p:nvPicPr>
                      <p:cNvPr id="61443" name="Object 3"/>
                      <p:cNvPicPr>
                        <a:picLocks noChangeAspect="1" noChangeArrowheads="1"/>
                      </p:cNvPicPr>
                      <p:nvPr/>
                    </p:nvPicPr>
                    <p:blipFill>
                      <a:blip r:embed="rId5"/>
                      <a:srcRect/>
                      <a:stretch>
                        <a:fillRect/>
                      </a:stretch>
                    </p:blipFill>
                    <p:spPr bwMode="auto">
                      <a:xfrm>
                        <a:off x="3875088" y="1820863"/>
                        <a:ext cx="3425825"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C02BC9F5-C4EC-4613-AD18-72B23684CDF1}"/>
              </a:ext>
            </a:extLst>
          </p:cNvPr>
          <p:cNvGraphicFramePr>
            <a:graphicFrameLocks noChangeAspect="1"/>
          </p:cNvGraphicFramePr>
          <p:nvPr>
            <p:extLst>
              <p:ext uri="{D42A27DB-BD31-4B8C-83A1-F6EECF244321}">
                <p14:modId xmlns:p14="http://schemas.microsoft.com/office/powerpoint/2010/main" val="1472289137"/>
              </p:ext>
            </p:extLst>
          </p:nvPr>
        </p:nvGraphicFramePr>
        <p:xfrm>
          <a:off x="4168776" y="3444875"/>
          <a:ext cx="927100" cy="276225"/>
        </p:xfrm>
        <a:graphic>
          <a:graphicData uri="http://schemas.openxmlformats.org/presentationml/2006/ole">
            <mc:AlternateContent xmlns:mc="http://schemas.openxmlformats.org/markup-compatibility/2006">
              <mc:Choice xmlns:v="urn:schemas-microsoft-com:vml" Requires="v">
                <p:oleObj spid="_x0000_s62749" name="Equation" r:id="rId6" imgW="685800" imgH="203040" progId="Equation.DSMT4">
                  <p:embed/>
                </p:oleObj>
              </mc:Choice>
              <mc:Fallback>
                <p:oleObj name="Equation" r:id="rId6" imgW="685800" imgH="203040" progId="Equation.DSMT4">
                  <p:embed/>
                  <p:pic>
                    <p:nvPicPr>
                      <p:cNvPr id="3" name="Object 2"/>
                      <p:cNvPicPr>
                        <a:picLocks noChangeAspect="1" noChangeArrowheads="1"/>
                      </p:cNvPicPr>
                      <p:nvPr/>
                    </p:nvPicPr>
                    <p:blipFill>
                      <a:blip r:embed="rId7"/>
                      <a:srcRect/>
                      <a:stretch>
                        <a:fillRect/>
                      </a:stretch>
                    </p:blipFill>
                    <p:spPr bwMode="auto">
                      <a:xfrm>
                        <a:off x="4168776" y="3444875"/>
                        <a:ext cx="92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1B9D3679-912E-4D81-B0D7-6C408A439823}"/>
              </a:ext>
            </a:extLst>
          </p:cNvPr>
          <p:cNvGraphicFramePr>
            <a:graphicFrameLocks noChangeAspect="1"/>
          </p:cNvGraphicFramePr>
          <p:nvPr>
            <p:extLst>
              <p:ext uri="{D42A27DB-BD31-4B8C-83A1-F6EECF244321}">
                <p14:modId xmlns:p14="http://schemas.microsoft.com/office/powerpoint/2010/main" val="40915554"/>
              </p:ext>
            </p:extLst>
          </p:nvPr>
        </p:nvGraphicFramePr>
        <p:xfrm>
          <a:off x="6301845" y="4919132"/>
          <a:ext cx="1047750" cy="893763"/>
        </p:xfrm>
        <a:graphic>
          <a:graphicData uri="http://schemas.openxmlformats.org/presentationml/2006/ole">
            <mc:AlternateContent xmlns:mc="http://schemas.openxmlformats.org/markup-compatibility/2006">
              <mc:Choice xmlns:v="urn:schemas-microsoft-com:vml" Requires="v">
                <p:oleObj spid="_x0000_s62750" name="Equation" r:id="rId8" imgW="774360" imgH="660240" progId="Equation.DSMT4">
                  <p:embed/>
                </p:oleObj>
              </mc:Choice>
              <mc:Fallback>
                <p:oleObj name="Equation" r:id="rId8" imgW="774360" imgH="660240" progId="Equation.DSMT4">
                  <p:embed/>
                  <p:pic>
                    <p:nvPicPr>
                      <p:cNvPr id="4" name="Object 3"/>
                      <p:cNvPicPr>
                        <a:picLocks noChangeAspect="1" noChangeArrowheads="1"/>
                      </p:cNvPicPr>
                      <p:nvPr/>
                    </p:nvPicPr>
                    <p:blipFill>
                      <a:blip r:embed="rId9"/>
                      <a:srcRect/>
                      <a:stretch>
                        <a:fillRect/>
                      </a:stretch>
                    </p:blipFill>
                    <p:spPr bwMode="auto">
                      <a:xfrm>
                        <a:off x="6301845" y="4919132"/>
                        <a:ext cx="10477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a:extLst>
              <a:ext uri="{FF2B5EF4-FFF2-40B4-BE49-F238E27FC236}">
                <a16:creationId xmlns:a16="http://schemas.microsoft.com/office/drawing/2014/main" id="{A3B5161A-2873-4EDB-842E-5732CAB37097}"/>
              </a:ext>
            </a:extLst>
          </p:cNvPr>
          <p:cNvCxnSpPr/>
          <p:nvPr/>
        </p:nvCxnSpPr>
        <p:spPr>
          <a:xfrm>
            <a:off x="4783138" y="3720040"/>
            <a:ext cx="609600" cy="506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CC1BAA4-41F7-4376-97C1-C0C63CDD139A}"/>
              </a:ext>
            </a:extLst>
          </p:cNvPr>
          <p:cNvCxnSpPr/>
          <p:nvPr/>
        </p:nvCxnSpPr>
        <p:spPr>
          <a:xfrm flipH="1" flipV="1">
            <a:off x="5867400" y="4438119"/>
            <a:ext cx="457200" cy="481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077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43100" y="990600"/>
            <a:ext cx="761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400" b="1" i="1">
                <a:solidFill>
                  <a:srgbClr val="000099"/>
                </a:solidFill>
                <a:latin typeface="Times New Roman" panose="02020603050405020304" pitchFamily="18" charset="0"/>
              </a:rPr>
              <a:t>Uncertainty Functions For North Carolina Blood Alcohol</a:t>
            </a:r>
          </a:p>
        </p:txBody>
      </p:sp>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975" y="1981200"/>
            <a:ext cx="444817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388" y="1966913"/>
            <a:ext cx="45148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2157413" y="5105400"/>
            <a:ext cx="7404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600" b="1">
                <a:latin typeface="Times New Roman" panose="02020603050405020304" pitchFamily="18" charset="0"/>
              </a:rPr>
              <a:t>                                                         At 0.080 g/100ml</a:t>
            </a:r>
          </a:p>
          <a:p>
            <a:pPr>
              <a:spcBef>
                <a:spcPct val="0"/>
              </a:spcBef>
              <a:buClrTx/>
              <a:buFontTx/>
              <a:buNone/>
            </a:pPr>
            <a:endParaRPr lang="en-US" altLang="en-US" sz="1600" b="1">
              <a:latin typeface="Times New Roman" panose="02020603050405020304" pitchFamily="18" charset="0"/>
            </a:endParaRPr>
          </a:p>
          <a:p>
            <a:pPr>
              <a:spcBef>
                <a:spcPct val="0"/>
              </a:spcBef>
              <a:buClrTx/>
              <a:buFontTx/>
              <a:buNone/>
            </a:pPr>
            <a:r>
              <a:rPr lang="en-US" altLang="en-US" sz="1600" b="1">
                <a:latin typeface="Times New Roman" panose="02020603050405020304" pitchFamily="18" charset="0"/>
              </a:rPr>
              <a:t>S = 0.00197 g/100ml                                                       S = 0.00262 g/100ml</a:t>
            </a:r>
          </a:p>
          <a:p>
            <a:pPr>
              <a:spcBef>
                <a:spcPct val="0"/>
              </a:spcBef>
              <a:buClrTx/>
              <a:buFontTx/>
              <a:buNone/>
            </a:pPr>
            <a:r>
              <a:rPr lang="en-US" altLang="en-US" sz="1600" b="1">
                <a:latin typeface="Times New Roman" panose="02020603050405020304" pitchFamily="18" charset="0"/>
              </a:rPr>
              <a:t>95% CI:  0.076 – 0.084 g/100ml                                   95% CI:  0.075 – 0.085g/100ml</a:t>
            </a:r>
          </a:p>
        </p:txBody>
      </p:sp>
    </p:spTree>
    <p:extLst>
      <p:ext uri="{BB962C8B-B14F-4D97-AF65-F5344CB8AC3E}">
        <p14:creationId xmlns:p14="http://schemas.microsoft.com/office/powerpoint/2010/main" val="2913541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616075" y="2133600"/>
            <a:ext cx="8899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2400" b="1" i="1">
                <a:latin typeface="Arial" panose="020B0604020202020204" pitchFamily="34" charset="0"/>
              </a:rPr>
              <a:t> 1.  Empirical, uncertainty budget approach (example given)</a:t>
            </a:r>
          </a:p>
          <a:p>
            <a:pPr eaLnBrk="1" hangingPunct="1">
              <a:spcBef>
                <a:spcPct val="0"/>
              </a:spcBef>
              <a:buClrTx/>
              <a:buFontTx/>
              <a:buNone/>
            </a:pPr>
            <a:r>
              <a:rPr lang="en-US" altLang="en-US" sz="2400" b="1" i="1">
                <a:latin typeface="Arial" panose="020B0604020202020204" pitchFamily="34" charset="0"/>
              </a:rPr>
              <a:t> 2.  Modeling approach</a:t>
            </a:r>
          </a:p>
          <a:p>
            <a:pPr eaLnBrk="1" hangingPunct="1">
              <a:spcBef>
                <a:spcPct val="0"/>
              </a:spcBef>
              <a:buClrTx/>
              <a:buFontTx/>
              <a:buNone/>
            </a:pPr>
            <a:r>
              <a:rPr lang="en-US" altLang="en-US" sz="2400" b="1" i="1">
                <a:latin typeface="Arial" panose="020B0604020202020204" pitchFamily="34" charset="0"/>
              </a:rPr>
              <a:t> 3.  Proficiency test data</a:t>
            </a:r>
          </a:p>
          <a:p>
            <a:pPr eaLnBrk="1" hangingPunct="1">
              <a:spcBef>
                <a:spcPct val="0"/>
              </a:spcBef>
              <a:buClrTx/>
              <a:buFontTx/>
              <a:buNone/>
            </a:pPr>
            <a:r>
              <a:rPr lang="en-US" altLang="en-US" sz="2400" b="1" i="1">
                <a:latin typeface="Arial" panose="020B0604020202020204" pitchFamily="34" charset="0"/>
              </a:rPr>
              <a:t> 4.  Collaborative between-lab test data</a:t>
            </a:r>
          </a:p>
          <a:p>
            <a:pPr eaLnBrk="1" hangingPunct="1">
              <a:spcBef>
                <a:spcPct val="0"/>
              </a:spcBef>
              <a:buClrTx/>
              <a:buFontTx/>
              <a:buNone/>
            </a:pPr>
            <a:r>
              <a:rPr lang="en-US" altLang="en-US" sz="2400" b="1" i="1">
                <a:latin typeface="Arial" panose="020B0604020202020204" pitchFamily="34" charset="0"/>
              </a:rPr>
              <a:t> 5.  Deduct some percent (6% in UK)</a:t>
            </a:r>
          </a:p>
          <a:p>
            <a:pPr eaLnBrk="1" hangingPunct="1">
              <a:spcBef>
                <a:spcPct val="0"/>
              </a:spcBef>
              <a:buClrTx/>
              <a:buFontTx/>
              <a:buNone/>
            </a:pPr>
            <a:r>
              <a:rPr lang="en-US" altLang="en-US" sz="2400" b="1" i="1">
                <a:latin typeface="Arial" panose="020B0604020202020204" pitchFamily="34" charset="0"/>
              </a:rPr>
              <a:t> 6.  Guard band</a:t>
            </a:r>
          </a:p>
          <a:p>
            <a:pPr eaLnBrk="1" hangingPunct="1">
              <a:spcBef>
                <a:spcPct val="0"/>
              </a:spcBef>
              <a:buClrTx/>
              <a:buFontTx/>
              <a:buNone/>
            </a:pPr>
            <a:r>
              <a:rPr lang="en-US" altLang="en-US" sz="2400" b="1" i="1">
                <a:latin typeface="Arial" panose="020B0604020202020204" pitchFamily="34" charset="0"/>
              </a:rPr>
              <a:t> 7.  Employ the Total Allowable Error</a:t>
            </a:r>
          </a:p>
          <a:p>
            <a:pPr eaLnBrk="1" hangingPunct="1">
              <a:spcBef>
                <a:spcPct val="0"/>
              </a:spcBef>
              <a:buClrTx/>
              <a:buFontTx/>
              <a:buNone/>
            </a:pPr>
            <a:r>
              <a:rPr lang="en-US" altLang="en-US" sz="2400" b="1" i="1">
                <a:latin typeface="Arial" panose="020B0604020202020204" pitchFamily="34" charset="0"/>
              </a:rPr>
              <a:t> 8.  Monte Carlo Simulation</a:t>
            </a:r>
          </a:p>
          <a:p>
            <a:pPr eaLnBrk="1" hangingPunct="1">
              <a:spcBef>
                <a:spcPct val="0"/>
              </a:spcBef>
              <a:buClrTx/>
              <a:buFontTx/>
              <a:buNone/>
            </a:pPr>
            <a:r>
              <a:rPr lang="en-US" altLang="en-US" sz="2400" b="1" i="1">
                <a:latin typeface="Arial" panose="020B0604020202020204" pitchFamily="34" charset="0"/>
              </a:rPr>
              <a:t> 9.  Bayesian approach</a:t>
            </a:r>
          </a:p>
          <a:p>
            <a:pPr eaLnBrk="1" hangingPunct="1">
              <a:spcBef>
                <a:spcPct val="0"/>
              </a:spcBef>
              <a:buClrTx/>
              <a:buFontTx/>
              <a:buNone/>
            </a:pPr>
            <a:r>
              <a:rPr lang="en-US" altLang="en-US" sz="2400" b="1" i="1">
                <a:latin typeface="Arial" panose="020B0604020202020204" pitchFamily="34" charset="0"/>
              </a:rPr>
              <a:t>10.  Legal approach (case law)</a:t>
            </a:r>
          </a:p>
          <a:p>
            <a:pPr eaLnBrk="1" hangingPunct="1">
              <a:spcBef>
                <a:spcPct val="0"/>
              </a:spcBef>
              <a:buClrTx/>
              <a:buFontTx/>
              <a:buNone/>
            </a:pPr>
            <a:r>
              <a:rPr lang="en-US" altLang="en-US" sz="2400" b="1" i="1">
                <a:latin typeface="Arial" panose="020B0604020202020204" pitchFamily="34" charset="0"/>
              </a:rPr>
              <a:t>  </a:t>
            </a:r>
          </a:p>
        </p:txBody>
      </p:sp>
      <p:sp>
        <p:nvSpPr>
          <p:cNvPr id="3" name="Text Box 2"/>
          <p:cNvSpPr txBox="1">
            <a:spLocks noChangeArrowheads="1"/>
          </p:cNvSpPr>
          <p:nvPr/>
        </p:nvSpPr>
        <p:spPr bwMode="auto">
          <a:xfrm>
            <a:off x="2133600" y="1143000"/>
            <a:ext cx="7323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3600" b="1" i="1">
                <a:solidFill>
                  <a:srgbClr val="006666"/>
                </a:solidFill>
                <a:latin typeface="Times New Roman" panose="02020603050405020304" pitchFamily="18" charset="0"/>
              </a:rPr>
              <a:t>Several Ways to Estimate Uncertainty</a:t>
            </a:r>
          </a:p>
        </p:txBody>
      </p:sp>
    </p:spTree>
    <p:extLst>
      <p:ext uri="{BB962C8B-B14F-4D97-AF65-F5344CB8AC3E}">
        <p14:creationId xmlns:p14="http://schemas.microsoft.com/office/powerpoint/2010/main" val="180713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1457325"/>
            <a:ext cx="34845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2994025" y="6029325"/>
            <a:ext cx="602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a:latin typeface="Arial" panose="020B0604020202020204" pitchFamily="34" charset="0"/>
              </a:rPr>
              <a:t>http://www.bipm.org/en/publications/guides/gum.html</a:t>
            </a:r>
          </a:p>
        </p:txBody>
      </p:sp>
      <p:sp>
        <p:nvSpPr>
          <p:cNvPr id="4" name="Text Box 2"/>
          <p:cNvSpPr txBox="1">
            <a:spLocks noChangeArrowheads="1"/>
          </p:cNvSpPr>
          <p:nvPr/>
        </p:nvSpPr>
        <p:spPr bwMode="auto">
          <a:xfrm>
            <a:off x="2557463" y="1000125"/>
            <a:ext cx="734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400" b="1" i="1">
                <a:solidFill>
                  <a:srgbClr val="006666"/>
                </a:solidFill>
                <a:latin typeface="Times New Roman" panose="02020603050405020304" pitchFamily="18" charset="0"/>
              </a:rPr>
              <a:t>Guide to the Expression of Uncertainty GUM Document</a:t>
            </a:r>
          </a:p>
        </p:txBody>
      </p:sp>
    </p:spTree>
    <p:extLst>
      <p:ext uri="{BB962C8B-B14F-4D97-AF65-F5344CB8AC3E}">
        <p14:creationId xmlns:p14="http://schemas.microsoft.com/office/powerpoint/2010/main" val="69263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1066800"/>
            <a:ext cx="8037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b="1" i="1">
                <a:solidFill>
                  <a:srgbClr val="000099"/>
                </a:solidFill>
                <a:latin typeface="Arial" panose="020B0604020202020204" pitchFamily="34" charset="0"/>
              </a:rPr>
              <a:t>For Which Result Has the Concentration</a:t>
            </a:r>
          </a:p>
          <a:p>
            <a:pPr algn="ctr" eaLnBrk="1" hangingPunct="1">
              <a:spcBef>
                <a:spcPct val="0"/>
              </a:spcBef>
              <a:buClrTx/>
              <a:buFontTx/>
              <a:buNone/>
            </a:pPr>
            <a:r>
              <a:rPr lang="en-US" altLang="en-US" b="1" i="1">
                <a:solidFill>
                  <a:srgbClr val="000099"/>
                </a:solidFill>
                <a:latin typeface="Arial" panose="020B0604020202020204" pitchFamily="34" charset="0"/>
              </a:rPr>
              <a:t>of 0.08 g/210L or More Been </a:t>
            </a:r>
          </a:p>
          <a:p>
            <a:pPr algn="ctr" eaLnBrk="1" hangingPunct="1">
              <a:spcBef>
                <a:spcPct val="0"/>
              </a:spcBef>
              <a:buClrTx/>
              <a:buFontTx/>
              <a:buNone/>
            </a:pPr>
            <a:r>
              <a:rPr lang="en-US" altLang="en-US" b="1" i="1">
                <a:solidFill>
                  <a:srgbClr val="000099"/>
                </a:solidFill>
                <a:latin typeface="Arial" panose="020B0604020202020204" pitchFamily="34" charset="0"/>
              </a:rPr>
              <a:t>More Confidently Established?</a:t>
            </a:r>
          </a:p>
        </p:txBody>
      </p:sp>
      <p:sp>
        <p:nvSpPr>
          <p:cNvPr id="3" name="Text Box 3"/>
          <p:cNvSpPr txBox="1">
            <a:spLocks noChangeArrowheads="1"/>
          </p:cNvSpPr>
          <p:nvPr/>
        </p:nvSpPr>
        <p:spPr bwMode="auto">
          <a:xfrm>
            <a:off x="2895600" y="3581400"/>
            <a:ext cx="55006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b="1">
                <a:solidFill>
                  <a:srgbClr val="006666"/>
                </a:solidFill>
                <a:latin typeface="Arial" panose="020B0604020202020204" pitchFamily="34" charset="0"/>
              </a:rPr>
              <a:t>0.086 </a:t>
            </a:r>
            <a:r>
              <a:rPr lang="en-US" altLang="en-US" b="1">
                <a:solidFill>
                  <a:srgbClr val="006666"/>
                </a:solidFill>
                <a:latin typeface="Arial" panose="020B0604020202020204" pitchFamily="34" charset="0"/>
                <a:cs typeface="Arial" panose="020B0604020202020204" pitchFamily="34" charset="0"/>
              </a:rPr>
              <a:t>± 0.005 </a:t>
            </a:r>
            <a:r>
              <a:rPr lang="en-US" altLang="en-US" b="1">
                <a:solidFill>
                  <a:srgbClr val="006666"/>
                </a:solidFill>
                <a:latin typeface="Arial" panose="020B0604020202020204" pitchFamily="34" charset="0"/>
              </a:rPr>
              <a:t>g/210L (</a:t>
            </a:r>
            <a:r>
              <a:rPr lang="en-US" altLang="en-US" b="1">
                <a:solidFill>
                  <a:srgbClr val="006666"/>
                </a:solidFill>
                <a:latin typeface="Arial" panose="020B0604020202020204" pitchFamily="34" charset="0"/>
                <a:cs typeface="Arial" panose="020B0604020202020204" pitchFamily="34" charset="0"/>
              </a:rPr>
              <a:t>±2SD)</a:t>
            </a:r>
          </a:p>
          <a:p>
            <a:pPr eaLnBrk="1" hangingPunct="1">
              <a:spcBef>
                <a:spcPct val="0"/>
              </a:spcBef>
              <a:buClrTx/>
              <a:buFontTx/>
              <a:buNone/>
            </a:pPr>
            <a:endParaRPr lang="en-US" altLang="en-US" b="1">
              <a:solidFill>
                <a:srgbClr val="006666"/>
              </a:solidFill>
              <a:latin typeface="Arial" panose="020B0604020202020204" pitchFamily="34" charset="0"/>
            </a:endParaRPr>
          </a:p>
          <a:p>
            <a:pPr eaLnBrk="1" hangingPunct="1">
              <a:spcBef>
                <a:spcPct val="0"/>
              </a:spcBef>
              <a:buClrTx/>
              <a:buFontTx/>
              <a:buNone/>
            </a:pPr>
            <a:endParaRPr lang="en-US" altLang="en-US" b="1">
              <a:solidFill>
                <a:srgbClr val="006666"/>
              </a:solidFill>
              <a:latin typeface="Arial" panose="020B0604020202020204" pitchFamily="34" charset="0"/>
            </a:endParaRPr>
          </a:p>
          <a:p>
            <a:pPr eaLnBrk="1" hangingPunct="1">
              <a:spcBef>
                <a:spcPct val="0"/>
              </a:spcBef>
              <a:buClrTx/>
              <a:buFontTx/>
              <a:buNone/>
            </a:pPr>
            <a:r>
              <a:rPr lang="en-US" altLang="en-US" b="1">
                <a:solidFill>
                  <a:srgbClr val="006666"/>
                </a:solidFill>
                <a:latin typeface="Arial" panose="020B0604020202020204" pitchFamily="34" charset="0"/>
              </a:rPr>
              <a:t>0.104 </a:t>
            </a:r>
            <a:r>
              <a:rPr lang="en-US" altLang="en-US" b="1">
                <a:solidFill>
                  <a:srgbClr val="006666"/>
                </a:solidFill>
                <a:latin typeface="Arial" panose="020B0604020202020204" pitchFamily="34" charset="0"/>
                <a:cs typeface="Arial" panose="020B0604020202020204" pitchFamily="34" charset="0"/>
              </a:rPr>
              <a:t>± 0.027 </a:t>
            </a:r>
            <a:r>
              <a:rPr lang="en-US" altLang="en-US" b="1">
                <a:solidFill>
                  <a:srgbClr val="006666"/>
                </a:solidFill>
                <a:latin typeface="Arial" panose="020B0604020202020204" pitchFamily="34" charset="0"/>
              </a:rPr>
              <a:t>g/210L (</a:t>
            </a:r>
            <a:r>
              <a:rPr lang="en-US" altLang="en-US" b="1">
                <a:solidFill>
                  <a:srgbClr val="006666"/>
                </a:solidFill>
                <a:latin typeface="Arial" panose="020B0604020202020204" pitchFamily="34" charset="0"/>
                <a:cs typeface="Arial" panose="020B0604020202020204" pitchFamily="34" charset="0"/>
              </a:rPr>
              <a:t>±2SD)</a:t>
            </a:r>
          </a:p>
        </p:txBody>
      </p:sp>
    </p:spTree>
    <p:extLst>
      <p:ext uri="{BB962C8B-B14F-4D97-AF65-F5344CB8AC3E}">
        <p14:creationId xmlns:p14="http://schemas.microsoft.com/office/powerpoint/2010/main" val="163056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800" y="1223963"/>
            <a:ext cx="3725863"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2946400" y="712788"/>
            <a:ext cx="591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400" b="1" i="1">
                <a:solidFill>
                  <a:srgbClr val="000099"/>
                </a:solidFill>
                <a:latin typeface="Times New Roman" panose="02020603050405020304" pitchFamily="18" charset="0"/>
              </a:rPr>
              <a:t>EURACHEM/CITAC Uncertainty Document</a:t>
            </a:r>
          </a:p>
        </p:txBody>
      </p:sp>
      <p:sp>
        <p:nvSpPr>
          <p:cNvPr id="4" name="Text Box 4"/>
          <p:cNvSpPr txBox="1">
            <a:spLocks noChangeArrowheads="1"/>
          </p:cNvSpPr>
          <p:nvPr/>
        </p:nvSpPr>
        <p:spPr bwMode="auto">
          <a:xfrm>
            <a:off x="2108200" y="6046788"/>
            <a:ext cx="816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a:solidFill>
                  <a:srgbClr val="000099"/>
                </a:solidFill>
                <a:latin typeface="Arial" panose="020B0604020202020204" pitchFamily="34" charset="0"/>
              </a:rPr>
              <a:t>http://www.eurachem.org/imges/stories/Guides/pdf//QUAM2012_P1.pdf</a:t>
            </a:r>
          </a:p>
        </p:txBody>
      </p:sp>
    </p:spTree>
    <p:extLst>
      <p:ext uri="{BB962C8B-B14F-4D97-AF65-F5344CB8AC3E}">
        <p14:creationId xmlns:p14="http://schemas.microsoft.com/office/powerpoint/2010/main" val="2396596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00163"/>
            <a:ext cx="36576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4191000" y="781050"/>
            <a:ext cx="386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400" b="1" i="1">
                <a:solidFill>
                  <a:srgbClr val="000099"/>
                </a:solidFill>
                <a:latin typeface="Times New Roman" panose="02020603050405020304" pitchFamily="18" charset="0"/>
              </a:rPr>
              <a:t>NIST Uncertainty Document</a:t>
            </a:r>
          </a:p>
        </p:txBody>
      </p:sp>
      <p:sp>
        <p:nvSpPr>
          <p:cNvPr id="4" name="Text Box 4"/>
          <p:cNvSpPr txBox="1">
            <a:spLocks noChangeArrowheads="1"/>
          </p:cNvSpPr>
          <p:nvPr/>
        </p:nvSpPr>
        <p:spPr bwMode="auto">
          <a:xfrm>
            <a:off x="3352800" y="6115050"/>
            <a:ext cx="598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800" b="1">
                <a:solidFill>
                  <a:srgbClr val="000099"/>
                </a:solidFill>
                <a:latin typeface="Arial" panose="020B0604020202020204" pitchFamily="34" charset="0"/>
              </a:rPr>
              <a:t>http://physics.nist.gov/Pubs/guidelines/contents.html</a:t>
            </a:r>
          </a:p>
        </p:txBody>
      </p:sp>
    </p:spTree>
    <p:extLst>
      <p:ext uri="{BB962C8B-B14F-4D97-AF65-F5344CB8AC3E}">
        <p14:creationId xmlns:p14="http://schemas.microsoft.com/office/powerpoint/2010/main" val="1297434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296" y="377207"/>
            <a:ext cx="5150184" cy="636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337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877888"/>
            <a:ext cx="4338637"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614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877888"/>
            <a:ext cx="4338637"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923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2000" y="1612900"/>
            <a:ext cx="79004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3600" b="1" i="1" dirty="0">
                <a:solidFill>
                  <a:srgbClr val="000099"/>
                </a:solidFill>
                <a:latin typeface="Times New Roman" panose="02020603050405020304" pitchFamily="18" charset="0"/>
              </a:rPr>
              <a:t>Statistics and Probability for Advocates: </a:t>
            </a:r>
          </a:p>
          <a:p>
            <a:pPr>
              <a:spcBef>
                <a:spcPct val="0"/>
              </a:spcBef>
              <a:buClrTx/>
              <a:buFontTx/>
              <a:buNone/>
            </a:pPr>
            <a:r>
              <a:rPr lang="en-US" altLang="en-US" sz="3600" b="1" i="1" dirty="0">
                <a:solidFill>
                  <a:srgbClr val="000099"/>
                </a:solidFill>
                <a:latin typeface="Times New Roman" panose="02020603050405020304" pitchFamily="18" charset="0"/>
              </a:rPr>
              <a:t>Understanding the Use of Statistical</a:t>
            </a:r>
          </a:p>
          <a:p>
            <a:pPr>
              <a:spcBef>
                <a:spcPct val="0"/>
              </a:spcBef>
              <a:buClrTx/>
              <a:buFontTx/>
              <a:buNone/>
            </a:pPr>
            <a:r>
              <a:rPr lang="en-US" altLang="en-US" sz="3600" b="1" i="1" dirty="0">
                <a:solidFill>
                  <a:srgbClr val="000099"/>
                </a:solidFill>
                <a:latin typeface="Times New Roman" panose="02020603050405020304" pitchFamily="18" charset="0"/>
              </a:rPr>
              <a:t>Evidence in Courts and Tribunals</a:t>
            </a:r>
          </a:p>
        </p:txBody>
      </p:sp>
      <p:sp>
        <p:nvSpPr>
          <p:cNvPr id="3" name="TextBox 2"/>
          <p:cNvSpPr txBox="1"/>
          <p:nvPr/>
        </p:nvSpPr>
        <p:spPr>
          <a:xfrm>
            <a:off x="3429000" y="4213662"/>
            <a:ext cx="4681923" cy="646331"/>
          </a:xfrm>
          <a:prstGeom prst="rect">
            <a:avLst/>
          </a:prstGeom>
          <a:noFill/>
        </p:spPr>
        <p:txBody>
          <a:bodyPr wrap="none">
            <a:spAutoFit/>
          </a:bodyPr>
          <a:lstStyle/>
          <a:p>
            <a:pPr>
              <a:defRPr/>
            </a:pPr>
            <a:r>
              <a:rPr lang="en-US" sz="3600" b="1" dirty="0">
                <a:solidFill>
                  <a:schemeClr val="accent3">
                    <a:lumMod val="60000"/>
                    <a:lumOff val="40000"/>
                  </a:schemeClr>
                </a:solidFill>
              </a:rPr>
              <a:t>Royal Statistical Society</a:t>
            </a:r>
          </a:p>
        </p:txBody>
      </p:sp>
    </p:spTree>
    <p:extLst>
      <p:ext uri="{BB962C8B-B14F-4D97-AF65-F5344CB8AC3E}">
        <p14:creationId xmlns:p14="http://schemas.microsoft.com/office/powerpoint/2010/main" val="272882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3962400" y="2286000"/>
            <a:ext cx="0" cy="1905000"/>
          </a:xfrm>
          <a:prstGeom prst="line">
            <a:avLst/>
          </a:prstGeom>
          <a:noFill/>
          <a:ln w="25400">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4" name="Line 5"/>
          <p:cNvSpPr>
            <a:spLocks noChangeShapeType="1"/>
          </p:cNvSpPr>
          <p:nvPr/>
        </p:nvSpPr>
        <p:spPr bwMode="auto">
          <a:xfrm>
            <a:off x="901700" y="4191000"/>
            <a:ext cx="7785100" cy="0"/>
          </a:xfrm>
          <a:prstGeom prst="line">
            <a:avLst/>
          </a:prstGeom>
          <a:noFill/>
          <a:ln w="25400">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pic>
        <p:nvPicPr>
          <p:cNvPr id="5" name="Picture 5"/>
          <p:cNvPicPr>
            <a:picLocks noChangeAspect="1" noChangeArrowheads="1"/>
          </p:cNvPicPr>
          <p:nvPr/>
        </p:nvPicPr>
        <p:blipFill>
          <a:blip r:embed="rId3" cstate="print"/>
          <a:srcRect/>
          <a:stretch>
            <a:fillRect/>
          </a:stretch>
        </p:blipFill>
        <p:spPr bwMode="auto">
          <a:xfrm>
            <a:off x="3733800" y="3145482"/>
            <a:ext cx="2590800" cy="323850"/>
          </a:xfrm>
          <a:prstGeom prst="rect">
            <a:avLst/>
          </a:prstGeom>
          <a:noFill/>
          <a:ln w="9525">
            <a:noFill/>
            <a:miter lim="800000"/>
            <a:headEnd/>
            <a:tailEnd/>
          </a:ln>
          <a:effectLst/>
        </p:spPr>
      </p:pic>
      <p:sp>
        <p:nvSpPr>
          <p:cNvPr id="6" name="TextBox 5"/>
          <p:cNvSpPr txBox="1"/>
          <p:nvPr/>
        </p:nvSpPr>
        <p:spPr>
          <a:xfrm>
            <a:off x="901700" y="4257020"/>
            <a:ext cx="8779263" cy="523220"/>
          </a:xfrm>
          <a:prstGeom prst="rect">
            <a:avLst/>
          </a:prstGeom>
          <a:noFill/>
        </p:spPr>
        <p:txBody>
          <a:bodyPr wrap="none" rtlCol="0">
            <a:spAutoFit/>
          </a:bodyPr>
          <a:lstStyle/>
          <a:p>
            <a:r>
              <a:rPr lang="en-US" sz="2800" b="1" dirty="0"/>
              <a:t>0                              0.080                                      0.200  g/210L</a:t>
            </a:r>
          </a:p>
        </p:txBody>
      </p:sp>
      <p:pic>
        <p:nvPicPr>
          <p:cNvPr id="7" name="Picture 5"/>
          <p:cNvPicPr>
            <a:picLocks noChangeAspect="1" noChangeArrowheads="1"/>
          </p:cNvPicPr>
          <p:nvPr/>
        </p:nvPicPr>
        <p:blipFill>
          <a:blip r:embed="rId3" cstate="print"/>
          <a:srcRect/>
          <a:stretch>
            <a:fillRect/>
          </a:stretch>
        </p:blipFill>
        <p:spPr bwMode="auto">
          <a:xfrm>
            <a:off x="4114800" y="2423814"/>
            <a:ext cx="1389464" cy="378768"/>
          </a:xfrm>
          <a:prstGeom prst="rect">
            <a:avLst/>
          </a:prstGeom>
          <a:noFill/>
          <a:ln w="9525">
            <a:noFill/>
            <a:miter lim="800000"/>
            <a:headEnd/>
            <a:tailEnd/>
          </a:ln>
          <a:effectLst/>
        </p:spPr>
      </p:pic>
      <p:sp>
        <p:nvSpPr>
          <p:cNvPr id="8" name="TextBox 7"/>
          <p:cNvSpPr txBox="1"/>
          <p:nvPr/>
        </p:nvSpPr>
        <p:spPr>
          <a:xfrm>
            <a:off x="6515100" y="1602253"/>
            <a:ext cx="2837059" cy="1200329"/>
          </a:xfrm>
          <a:prstGeom prst="rect">
            <a:avLst/>
          </a:prstGeom>
          <a:noFill/>
        </p:spPr>
        <p:txBody>
          <a:bodyPr wrap="none" rtlCol="0">
            <a:spAutoFit/>
          </a:bodyPr>
          <a:lstStyle/>
          <a:p>
            <a:r>
              <a:rPr lang="en-US" sz="2400" b="1" dirty="0">
                <a:solidFill>
                  <a:srgbClr val="0070C0"/>
                </a:solidFill>
              </a:rPr>
              <a:t>0.086 ± 0.005 g/210L</a:t>
            </a:r>
          </a:p>
          <a:p>
            <a:endParaRPr lang="en-US" sz="2400" b="1" dirty="0">
              <a:solidFill>
                <a:srgbClr val="0070C0"/>
              </a:solidFill>
            </a:endParaRPr>
          </a:p>
          <a:p>
            <a:r>
              <a:rPr lang="en-US" sz="2400" b="1" dirty="0">
                <a:solidFill>
                  <a:srgbClr val="0070C0"/>
                </a:solidFill>
              </a:rPr>
              <a:t>0.104 ± 0.027 g/210L</a:t>
            </a:r>
          </a:p>
        </p:txBody>
      </p:sp>
      <p:cxnSp>
        <p:nvCxnSpPr>
          <p:cNvPr id="10" name="Straight Arrow Connector 9"/>
          <p:cNvCxnSpPr/>
          <p:nvPr/>
        </p:nvCxnSpPr>
        <p:spPr>
          <a:xfrm flipH="1">
            <a:off x="5600700" y="1892300"/>
            <a:ext cx="914400" cy="531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504264" y="2613198"/>
            <a:ext cx="1010836" cy="615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65903" y="334070"/>
            <a:ext cx="7497565" cy="1077218"/>
          </a:xfrm>
          <a:prstGeom prst="rect">
            <a:avLst/>
          </a:prstGeom>
          <a:noFill/>
        </p:spPr>
        <p:txBody>
          <a:bodyPr wrap="none" rtlCol="0">
            <a:spAutoFit/>
          </a:bodyPr>
          <a:lstStyle/>
          <a:p>
            <a:r>
              <a:rPr lang="en-US" sz="3200" b="1" i="1" dirty="0">
                <a:solidFill>
                  <a:schemeClr val="accent1">
                    <a:lumMod val="60000"/>
                    <a:lumOff val="40000"/>
                  </a:schemeClr>
                </a:solidFill>
              </a:rPr>
              <a:t>Intervals of Uncertainty (Confidence)</a:t>
            </a:r>
          </a:p>
          <a:p>
            <a:r>
              <a:rPr lang="en-US" sz="3200" b="1" i="1" dirty="0">
                <a:solidFill>
                  <a:schemeClr val="accent1">
                    <a:lumMod val="60000"/>
                    <a:lumOff val="40000"/>
                  </a:schemeClr>
                </a:solidFill>
              </a:rPr>
              <a:t>          in </a:t>
            </a:r>
            <a:r>
              <a:rPr lang="en-US" sz="3200" b="1" i="1" dirty="0" err="1">
                <a:solidFill>
                  <a:schemeClr val="accent1">
                    <a:lumMod val="60000"/>
                    <a:lumOff val="40000"/>
                  </a:schemeClr>
                </a:solidFill>
              </a:rPr>
              <a:t>BrAC</a:t>
            </a:r>
            <a:r>
              <a:rPr lang="en-US" sz="3200" b="1" i="1" dirty="0">
                <a:solidFill>
                  <a:schemeClr val="accent1">
                    <a:lumMod val="60000"/>
                    <a:lumOff val="40000"/>
                  </a:schemeClr>
                </a:solidFill>
              </a:rPr>
              <a:t> Measurement</a:t>
            </a:r>
          </a:p>
        </p:txBody>
      </p:sp>
    </p:spTree>
    <p:extLst>
      <p:ext uri="{BB962C8B-B14F-4D97-AF65-F5344CB8AC3E}">
        <p14:creationId xmlns:p14="http://schemas.microsoft.com/office/powerpoint/2010/main" val="178542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1905000" y="9525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1B1E"/>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3600" b="1" dirty="0">
                <a:latin typeface="Times New Roman" panose="02020603050405020304" pitchFamily="18" charset="0"/>
              </a:rPr>
              <a:t>Measurement Uncertainty is Synonymous with Measurement Variability </a:t>
            </a:r>
            <a:r>
              <a:rPr lang="en-US" altLang="en-US" sz="3600" b="1" dirty="0">
                <a:solidFill>
                  <a:srgbClr val="00B050"/>
                </a:solidFill>
                <a:latin typeface="Times New Roman" panose="02020603050405020304" pitchFamily="18" charset="0"/>
              </a:rPr>
              <a:t>    </a:t>
            </a:r>
          </a:p>
        </p:txBody>
      </p:sp>
      <p:graphicFrame>
        <p:nvGraphicFramePr>
          <p:cNvPr id="13" name="Object 2">
            <a:hlinkClick r:id="" action="ppaction://ole?verb=0"/>
            <a:extLst>
              <a:ext uri="{FF2B5EF4-FFF2-40B4-BE49-F238E27FC236}">
                <a16:creationId xmlns:a16="http://schemas.microsoft.com/office/drawing/2014/main" id="{D8680E87-8A01-422E-8AAA-2475BCDAFA53}"/>
              </a:ext>
            </a:extLst>
          </p:cNvPr>
          <p:cNvGraphicFramePr>
            <a:graphicFrameLocks/>
          </p:cNvGraphicFramePr>
          <p:nvPr>
            <p:extLst>
              <p:ext uri="{D42A27DB-BD31-4B8C-83A1-F6EECF244321}">
                <p14:modId xmlns:p14="http://schemas.microsoft.com/office/powerpoint/2010/main" val="2551947694"/>
              </p:ext>
            </p:extLst>
          </p:nvPr>
        </p:nvGraphicFramePr>
        <p:xfrm>
          <a:off x="1793114" y="2152829"/>
          <a:ext cx="4506087" cy="2817924"/>
        </p:xfrm>
        <a:graphic>
          <a:graphicData uri="http://schemas.openxmlformats.org/presentationml/2006/ole">
            <mc:AlternateContent xmlns:mc="http://schemas.openxmlformats.org/markup-compatibility/2006">
              <mc:Choice xmlns:v="urn:schemas-microsoft-com:vml" Requires="v">
                <p:oleObj spid="_x0000_s73000" name="Chart" r:id="rId4" imgW="5915025" imgH="4391025" progId="MSGraph.Chart.8">
                  <p:embed followColorScheme="full"/>
                </p:oleObj>
              </mc:Choice>
              <mc:Fallback>
                <p:oleObj name="Chart" r:id="rId4" imgW="5915025" imgH="4391025" progId="MSGraph.Chart.8">
                  <p:embed followColorScheme="full"/>
                  <p:pic>
                    <p:nvPicPr>
                      <p:cNvPr id="401410" name="Object 2">
                        <a:hlinkClick r:id="" action="ppaction://ole?verb=0"/>
                      </p:cNvPr>
                      <p:cNvPicPr>
                        <a:picLocks noChangeArrowheads="1"/>
                      </p:cNvPicPr>
                      <p:nvPr/>
                    </p:nvPicPr>
                    <p:blipFill>
                      <a:blip r:embed="rId5"/>
                      <a:srcRect/>
                      <a:stretch>
                        <a:fillRect/>
                      </a:stretch>
                    </p:blipFill>
                    <p:spPr bwMode="auto">
                      <a:xfrm>
                        <a:off x="1793114" y="2152829"/>
                        <a:ext cx="4506087" cy="2817924"/>
                      </a:xfrm>
                      <a:prstGeom prst="rect">
                        <a:avLst/>
                      </a:prstGeom>
                      <a:noFill/>
                      <a:ln>
                        <a:noFill/>
                      </a:ln>
                      <a:effectLst/>
                    </p:spPr>
                  </p:pic>
                </p:oleObj>
              </mc:Fallback>
            </mc:AlternateContent>
          </a:graphicData>
        </a:graphic>
      </p:graphicFrame>
      <p:graphicFrame>
        <p:nvGraphicFramePr>
          <p:cNvPr id="14" name="Object 2">
            <a:hlinkClick r:id="" action="ppaction://ole?verb=0"/>
            <a:extLst>
              <a:ext uri="{FF2B5EF4-FFF2-40B4-BE49-F238E27FC236}">
                <a16:creationId xmlns:a16="http://schemas.microsoft.com/office/drawing/2014/main" id="{88051995-3177-43D0-9037-B194E69893FB}"/>
              </a:ext>
            </a:extLst>
          </p:cNvPr>
          <p:cNvGraphicFramePr>
            <a:graphicFrameLocks/>
          </p:cNvGraphicFramePr>
          <p:nvPr>
            <p:extLst>
              <p:ext uri="{D42A27DB-BD31-4B8C-83A1-F6EECF244321}">
                <p14:modId xmlns:p14="http://schemas.microsoft.com/office/powerpoint/2010/main" val="1112564510"/>
              </p:ext>
            </p:extLst>
          </p:nvPr>
        </p:nvGraphicFramePr>
        <p:xfrm>
          <a:off x="7188201" y="2152829"/>
          <a:ext cx="1778000" cy="2817924"/>
        </p:xfrm>
        <a:graphic>
          <a:graphicData uri="http://schemas.openxmlformats.org/presentationml/2006/ole">
            <mc:AlternateContent xmlns:mc="http://schemas.openxmlformats.org/markup-compatibility/2006">
              <mc:Choice xmlns:v="urn:schemas-microsoft-com:vml" Requires="v">
                <p:oleObj spid="_x0000_s73001" name="Chart" r:id="rId6" imgW="5915025" imgH="4391025" progId="MSGraph.Chart.8">
                  <p:embed followColorScheme="full"/>
                </p:oleObj>
              </mc:Choice>
              <mc:Fallback>
                <p:oleObj name="Chart" r:id="rId6" imgW="5915025" imgH="4391025" progId="MSGraph.Chart.8">
                  <p:embed followColorScheme="full"/>
                  <p:pic>
                    <p:nvPicPr>
                      <p:cNvPr id="13" name="Object 2">
                        <a:hlinkClick r:id="" action="ppaction://ole?verb=0"/>
                        <a:extLst>
                          <a:ext uri="{FF2B5EF4-FFF2-40B4-BE49-F238E27FC236}">
                            <a16:creationId xmlns:a16="http://schemas.microsoft.com/office/drawing/2014/main" id="{D8680E87-8A01-422E-8AAA-2475BCDAFA53}"/>
                          </a:ext>
                        </a:extLst>
                      </p:cNvPr>
                      <p:cNvPicPr>
                        <a:picLocks noChangeArrowheads="1"/>
                      </p:cNvPicPr>
                      <p:nvPr/>
                    </p:nvPicPr>
                    <p:blipFill>
                      <a:blip r:embed="rId7"/>
                      <a:srcRect/>
                      <a:stretch>
                        <a:fillRect/>
                      </a:stretch>
                    </p:blipFill>
                    <p:spPr bwMode="auto">
                      <a:xfrm>
                        <a:off x="7188201" y="2152829"/>
                        <a:ext cx="1778000" cy="2817924"/>
                      </a:xfrm>
                      <a:prstGeom prst="rect">
                        <a:avLst/>
                      </a:prstGeom>
                      <a:noFill/>
                      <a:ln>
                        <a:noFill/>
                      </a:ln>
                      <a:effectLst/>
                    </p:spPr>
                  </p:pic>
                </p:oleObj>
              </mc:Fallback>
            </mc:AlternateContent>
          </a:graphicData>
        </a:graphic>
      </p:graphicFrame>
      <p:graphicFrame>
        <p:nvGraphicFramePr>
          <p:cNvPr id="2" name="Object 1">
            <a:extLst>
              <a:ext uri="{FF2B5EF4-FFF2-40B4-BE49-F238E27FC236}">
                <a16:creationId xmlns:a16="http://schemas.microsoft.com/office/drawing/2014/main" id="{7FF38AF2-03AD-42AA-A544-B5980EC8F787}"/>
              </a:ext>
            </a:extLst>
          </p:cNvPr>
          <p:cNvGraphicFramePr>
            <a:graphicFrameLocks noChangeAspect="1"/>
          </p:cNvGraphicFramePr>
          <p:nvPr>
            <p:extLst>
              <p:ext uri="{D42A27DB-BD31-4B8C-83A1-F6EECF244321}">
                <p14:modId xmlns:p14="http://schemas.microsoft.com/office/powerpoint/2010/main" val="4195838126"/>
              </p:ext>
            </p:extLst>
          </p:nvPr>
        </p:nvGraphicFramePr>
        <p:xfrm>
          <a:off x="1361281" y="4908021"/>
          <a:ext cx="7285037" cy="1027112"/>
        </p:xfrm>
        <a:graphic>
          <a:graphicData uri="http://schemas.openxmlformats.org/presentationml/2006/ole">
            <mc:AlternateContent xmlns:mc="http://schemas.openxmlformats.org/markup-compatibility/2006">
              <mc:Choice xmlns:v="urn:schemas-microsoft-com:vml" Requires="v">
                <p:oleObj spid="_x0000_s73002" name="Equation" r:id="rId8" imgW="3060360" imgH="431640" progId="Equation.DSMT4">
                  <p:embed/>
                </p:oleObj>
              </mc:Choice>
              <mc:Fallback>
                <p:oleObj name="Equation" r:id="rId8" imgW="3060360" imgH="431640" progId="Equation.DSMT4">
                  <p:embed/>
                  <p:pic>
                    <p:nvPicPr>
                      <p:cNvPr id="0" name=""/>
                      <p:cNvPicPr/>
                      <p:nvPr/>
                    </p:nvPicPr>
                    <p:blipFill>
                      <a:blip r:embed="rId9"/>
                      <a:stretch>
                        <a:fillRect/>
                      </a:stretch>
                    </p:blipFill>
                    <p:spPr>
                      <a:xfrm>
                        <a:off x="1361281" y="4908021"/>
                        <a:ext cx="7285037" cy="1027112"/>
                      </a:xfrm>
                      <a:prstGeom prst="rect">
                        <a:avLst/>
                      </a:prstGeom>
                    </p:spPr>
                  </p:pic>
                </p:oleObj>
              </mc:Fallback>
            </mc:AlternateContent>
          </a:graphicData>
        </a:graphic>
      </p:graphicFrame>
      <p:pic>
        <p:nvPicPr>
          <p:cNvPr id="15" name="Picture 5">
            <a:extLst>
              <a:ext uri="{FF2B5EF4-FFF2-40B4-BE49-F238E27FC236}">
                <a16:creationId xmlns:a16="http://schemas.microsoft.com/office/drawing/2014/main" id="{3BB9735A-9845-4AE8-B3B9-8AC235420246}"/>
              </a:ext>
            </a:extLst>
          </p:cNvPr>
          <p:cNvPicPr>
            <a:picLocks noChangeAspect="1" noChangeArrowheads="1"/>
          </p:cNvPicPr>
          <p:nvPr/>
        </p:nvPicPr>
        <p:blipFill>
          <a:blip r:embed="rId10" cstate="print"/>
          <a:srcRect/>
          <a:stretch>
            <a:fillRect/>
          </a:stretch>
        </p:blipFill>
        <p:spPr bwMode="auto">
          <a:xfrm>
            <a:off x="3139384" y="5556365"/>
            <a:ext cx="1389464" cy="378768"/>
          </a:xfrm>
          <a:prstGeom prst="rect">
            <a:avLst/>
          </a:prstGeom>
          <a:noFill/>
          <a:ln w="9525">
            <a:noFill/>
            <a:miter lim="800000"/>
            <a:headEnd/>
            <a:tailEnd/>
          </a:ln>
          <a:effectLst/>
        </p:spPr>
      </p:pic>
      <p:pic>
        <p:nvPicPr>
          <p:cNvPr id="16" name="Picture 5">
            <a:extLst>
              <a:ext uri="{FF2B5EF4-FFF2-40B4-BE49-F238E27FC236}">
                <a16:creationId xmlns:a16="http://schemas.microsoft.com/office/drawing/2014/main" id="{E12FA4FC-907C-4823-9FA1-9591FE6300DF}"/>
              </a:ext>
            </a:extLst>
          </p:cNvPr>
          <p:cNvPicPr>
            <a:picLocks noChangeAspect="1" noChangeArrowheads="1"/>
          </p:cNvPicPr>
          <p:nvPr/>
        </p:nvPicPr>
        <p:blipFill>
          <a:blip r:embed="rId10" cstate="print"/>
          <a:srcRect/>
          <a:stretch>
            <a:fillRect/>
          </a:stretch>
        </p:blipFill>
        <p:spPr bwMode="auto">
          <a:xfrm>
            <a:off x="7696415" y="5484076"/>
            <a:ext cx="659969" cy="408401"/>
          </a:xfrm>
          <a:prstGeom prst="rect">
            <a:avLst/>
          </a:prstGeom>
          <a:noFill/>
          <a:ln w="9525">
            <a:noFill/>
            <a:miter lim="800000"/>
            <a:headEnd/>
            <a:tailEnd/>
          </a:ln>
          <a:effectLst/>
        </p:spPr>
      </p:pic>
      <p:graphicFrame>
        <p:nvGraphicFramePr>
          <p:cNvPr id="17" name="Object 16">
            <a:extLst>
              <a:ext uri="{FF2B5EF4-FFF2-40B4-BE49-F238E27FC236}">
                <a16:creationId xmlns:a16="http://schemas.microsoft.com/office/drawing/2014/main" id="{41F999B7-DC63-4723-8734-2AA0222E5A1D}"/>
              </a:ext>
            </a:extLst>
          </p:cNvPr>
          <p:cNvGraphicFramePr>
            <a:graphicFrameLocks noChangeAspect="1"/>
          </p:cNvGraphicFramePr>
          <p:nvPr>
            <p:extLst>
              <p:ext uri="{D42A27DB-BD31-4B8C-83A1-F6EECF244321}">
                <p14:modId xmlns:p14="http://schemas.microsoft.com/office/powerpoint/2010/main" val="2434434807"/>
              </p:ext>
            </p:extLst>
          </p:nvPr>
        </p:nvGraphicFramePr>
        <p:xfrm>
          <a:off x="9180371" y="2670317"/>
          <a:ext cx="2437029" cy="1200328"/>
        </p:xfrm>
        <a:graphic>
          <a:graphicData uri="http://schemas.openxmlformats.org/presentationml/2006/ole">
            <mc:AlternateContent xmlns:mc="http://schemas.openxmlformats.org/markup-compatibility/2006">
              <mc:Choice xmlns:v="urn:schemas-microsoft-com:vml" Requires="v">
                <p:oleObj spid="_x0000_s73003" name="Equation" r:id="rId11" imgW="850680" imgH="419040" progId="Equation.DSMT4">
                  <p:embed/>
                </p:oleObj>
              </mc:Choice>
              <mc:Fallback>
                <p:oleObj name="Equation" r:id="rId11" imgW="850680" imgH="419040" progId="Equation.DSMT4">
                  <p:embed/>
                  <p:pic>
                    <p:nvPicPr>
                      <p:cNvPr id="0" name=""/>
                      <p:cNvPicPr/>
                      <p:nvPr/>
                    </p:nvPicPr>
                    <p:blipFill>
                      <a:blip r:embed="rId12"/>
                      <a:stretch>
                        <a:fillRect/>
                      </a:stretch>
                    </p:blipFill>
                    <p:spPr>
                      <a:xfrm>
                        <a:off x="9180371" y="2670317"/>
                        <a:ext cx="2437029" cy="1200328"/>
                      </a:xfrm>
                      <a:prstGeom prst="rect">
                        <a:avLst/>
                      </a:prstGeom>
                    </p:spPr>
                  </p:pic>
                </p:oleObj>
              </mc:Fallback>
            </mc:AlternateContent>
          </a:graphicData>
        </a:graphic>
      </p:graphicFrame>
    </p:spTree>
    <p:extLst>
      <p:ext uri="{BB962C8B-B14F-4D97-AF65-F5344CB8AC3E}">
        <p14:creationId xmlns:p14="http://schemas.microsoft.com/office/powerpoint/2010/main" val="332299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16000" y="1168400"/>
            <a:ext cx="9359900" cy="138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71B1E"/>
              </a:buClr>
              <a:buFont typeface="Arial" panose="020B0604020202020204" pitchFamily="34" charset="0"/>
              <a:buChar char="•"/>
              <a:tabLst>
                <a:tab pos="6210300" algn="l"/>
              </a:tabLst>
              <a:defRPr sz="3200">
                <a:solidFill>
                  <a:schemeClr val="tx1"/>
                </a:solidFill>
                <a:latin typeface="Calibri" panose="020F0502020204030204" pitchFamily="34" charset="0"/>
              </a:defRPr>
            </a:lvl1pPr>
            <a:lvl2pPr marL="742950" indent="-285750">
              <a:spcBef>
                <a:spcPct val="20000"/>
              </a:spcBef>
              <a:buClr>
                <a:srgbClr val="971B1E"/>
              </a:buClr>
              <a:buFont typeface="Arial" panose="020B0604020202020204" pitchFamily="34" charset="0"/>
              <a:buChar char="–"/>
              <a:tabLst>
                <a:tab pos="6210300" algn="l"/>
              </a:tabLst>
              <a:defRPr sz="2800">
                <a:solidFill>
                  <a:schemeClr val="tx1"/>
                </a:solidFill>
                <a:latin typeface="Calibri" panose="020F0502020204030204" pitchFamily="34" charset="0"/>
              </a:defRPr>
            </a:lvl2pPr>
            <a:lvl3pPr marL="1143000" indent="-228600">
              <a:spcBef>
                <a:spcPct val="20000"/>
              </a:spcBef>
              <a:buClr>
                <a:srgbClr val="971B1E"/>
              </a:buClr>
              <a:buFont typeface="Arial" panose="020B0604020202020204" pitchFamily="34" charset="0"/>
              <a:buChar char="•"/>
              <a:tabLst>
                <a:tab pos="6210300" algn="l"/>
              </a:tabLst>
              <a:defRPr sz="2400">
                <a:solidFill>
                  <a:schemeClr val="tx1"/>
                </a:solidFill>
                <a:latin typeface="Calibri" panose="020F0502020204030204" pitchFamily="34" charset="0"/>
              </a:defRPr>
            </a:lvl3pPr>
            <a:lvl4pPr marL="1600200" indent="-228600">
              <a:spcBef>
                <a:spcPct val="20000"/>
              </a:spcBef>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4pPr>
            <a:lvl5pPr marL="2057400" indent="-228600">
              <a:spcBef>
                <a:spcPct val="20000"/>
              </a:spcBef>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71B1E"/>
              </a:buClr>
              <a:buFont typeface="Arial" panose="020B0604020202020204" pitchFamily="34" charset="0"/>
              <a:buChar char="»"/>
              <a:tabLst>
                <a:tab pos="6210300" algn="l"/>
              </a:tabLst>
              <a:defRPr sz="2000">
                <a:solidFill>
                  <a:schemeClr val="tx1"/>
                </a:solidFill>
                <a:latin typeface="Calibri" panose="020F0502020204030204" pitchFamily="34" charset="0"/>
              </a:defRPr>
            </a:lvl9pPr>
          </a:lstStyle>
          <a:p>
            <a:pPr algn="ctr">
              <a:lnSpc>
                <a:spcPct val="107000"/>
              </a:lnSpc>
              <a:spcBef>
                <a:spcPct val="0"/>
              </a:spcBef>
              <a:spcAft>
                <a:spcPts val="800"/>
              </a:spcAft>
              <a:buClrTx/>
              <a:buFontTx/>
              <a:buNone/>
            </a:pPr>
            <a:r>
              <a:rPr lang="en-US" altLang="en-US" sz="3600" b="1" i="1" dirty="0">
                <a:solidFill>
                  <a:srgbClr val="000099"/>
                </a:solidFill>
                <a:ea typeface="Calibri" panose="020F0502020204030204" pitchFamily="34" charset="0"/>
                <a:cs typeface="Times New Roman" panose="02020603050405020304" pitchFamily="18" charset="0"/>
              </a:rPr>
              <a:t>Measurement Uncertainty</a:t>
            </a:r>
          </a:p>
          <a:p>
            <a:pPr algn="ctr">
              <a:lnSpc>
                <a:spcPct val="107000"/>
              </a:lnSpc>
              <a:spcBef>
                <a:spcPct val="0"/>
              </a:spcBef>
              <a:spcAft>
                <a:spcPts val="800"/>
              </a:spcAft>
              <a:buClrTx/>
              <a:buFontTx/>
              <a:buNone/>
            </a:pPr>
            <a:r>
              <a:rPr lang="en-US" altLang="en-US" sz="3600" b="1" i="1" dirty="0">
                <a:solidFill>
                  <a:srgbClr val="000099"/>
                </a:solidFill>
                <a:ea typeface="Calibri" panose="020F0502020204030204" pitchFamily="34" charset="0"/>
                <a:cs typeface="Times New Roman" panose="02020603050405020304" pitchFamily="18" charset="0"/>
              </a:rPr>
              <a:t>Idaho Case Law:  </a:t>
            </a:r>
          </a:p>
        </p:txBody>
      </p:sp>
      <p:sp>
        <p:nvSpPr>
          <p:cNvPr id="3" name="Rectangle 2"/>
          <p:cNvSpPr/>
          <p:nvPr/>
        </p:nvSpPr>
        <p:spPr>
          <a:xfrm>
            <a:off x="1955800" y="2713930"/>
            <a:ext cx="8216900" cy="3539430"/>
          </a:xfrm>
          <a:prstGeom prst="rect">
            <a:avLst/>
          </a:prstGeom>
        </p:spPr>
        <p:txBody>
          <a:bodyPr wrap="square">
            <a:spAutoFit/>
          </a:bodyPr>
          <a:lstStyle/>
          <a:p>
            <a:pPr algn="just" fontAlgn="ctr">
              <a:tabLst>
                <a:tab pos="270510" algn="l"/>
              </a:tabLst>
            </a:pPr>
            <a:r>
              <a:rPr lang="en-US" sz="2800" b="1" dirty="0">
                <a:latin typeface="Times New Roman" panose="02020603050405020304" pitchFamily="18" charset="0"/>
                <a:ea typeface="MS Mincho" panose="02020609040205080304" pitchFamily="49" charset="-128"/>
                <a:cs typeface="Times New Roman" panose="02020603050405020304" pitchFamily="18" charset="0"/>
              </a:rPr>
              <a:t>	Court cases from Idaho are unique regarding this issue of measurement uncertainty. [State v. Jones 2016 and Elias-Cruz v. Idaho Department of Transportation 2012]  The court ruled that “…a violation can be shown simply by the results of a test for alcohol concentration that complies with the statutory requirements… the margin of error in the testing equipment is irrelevant”.</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89252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94832</TotalTime>
  <Words>1780</Words>
  <Application>Microsoft Office PowerPoint</Application>
  <PresentationFormat>Widescreen</PresentationFormat>
  <Paragraphs>326</Paragraphs>
  <Slides>65</Slides>
  <Notes>59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6" baseType="lpstr">
      <vt:lpstr>Arial</vt:lpstr>
      <vt:lpstr>Calibri</vt:lpstr>
      <vt:lpstr>Cambria</vt:lpstr>
      <vt:lpstr>Century Gothic</vt:lpstr>
      <vt:lpstr>Symbol</vt:lpstr>
      <vt:lpstr>Times New Roman</vt:lpstr>
      <vt:lpstr>Wingdings 3</vt:lpstr>
      <vt:lpstr>Wisp</vt:lpstr>
      <vt:lpstr>Chart</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Rod Gullberg</cp:lastModifiedBy>
  <cp:revision>395</cp:revision>
  <cp:lastPrinted>2022-02-21T20:27:26Z</cp:lastPrinted>
  <dcterms:created xsi:type="dcterms:W3CDTF">2012-10-10T12:28:56Z</dcterms:created>
  <dcterms:modified xsi:type="dcterms:W3CDTF">2022-03-23T19:26:20Z</dcterms:modified>
</cp:coreProperties>
</file>